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handoutMasterIdLst>
    <p:handoutMasterId r:id="rId30"/>
  </p:handoutMasterIdLst>
  <p:sldIdLst>
    <p:sldId id="347" r:id="rId2"/>
    <p:sldId id="358" r:id="rId3"/>
    <p:sldId id="377" r:id="rId4"/>
    <p:sldId id="348" r:id="rId5"/>
    <p:sldId id="360" r:id="rId6"/>
    <p:sldId id="259" r:id="rId7"/>
    <p:sldId id="359" r:id="rId8"/>
    <p:sldId id="369" r:id="rId9"/>
    <p:sldId id="375" r:id="rId10"/>
    <p:sldId id="374" r:id="rId11"/>
    <p:sldId id="379" r:id="rId12"/>
    <p:sldId id="380" r:id="rId13"/>
    <p:sldId id="381" r:id="rId14"/>
    <p:sldId id="382" r:id="rId15"/>
    <p:sldId id="307" r:id="rId16"/>
    <p:sldId id="385" r:id="rId17"/>
    <p:sldId id="386" r:id="rId18"/>
    <p:sldId id="383" r:id="rId19"/>
    <p:sldId id="390" r:id="rId20"/>
    <p:sldId id="388" r:id="rId21"/>
    <p:sldId id="393" r:id="rId22"/>
    <p:sldId id="394" r:id="rId23"/>
    <p:sldId id="396" r:id="rId24"/>
    <p:sldId id="395" r:id="rId25"/>
    <p:sldId id="391" r:id="rId26"/>
    <p:sldId id="392" r:id="rId27"/>
    <p:sldId id="372"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L. HELLERSTEIN" initials="JLH [2]" lastIdx="1" clrIdx="0"/>
  <p:cmAuthor id="2" name="justin" initials="j" lastIdx="2" clrIdx="1">
    <p:extLst/>
  </p:cmAuthor>
  <p:cmAuthor id="3" name="amc" initials="amc" lastIdx="8" clrIdx="2">
    <p:extLst/>
  </p:cmAuthor>
  <p:cmAuthor id="4" name="JOSEPH L. HELLERSTEIN" initials="JLH" lastIdx="9" clrIdx="3">
    <p:extLst/>
  </p:cmAuthor>
  <p:cmAuthor id="5" name="JOSEPH L. HELLERSTEIN" initials="JLH [3]"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7FF"/>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4"/>
    <p:restoredTop sz="91204"/>
  </p:normalViewPr>
  <p:slideViewPr>
    <p:cSldViewPr snapToObjects="1">
      <p:cViewPr>
        <p:scale>
          <a:sx n="100" d="100"/>
          <a:sy n="100" d="100"/>
        </p:scale>
        <p:origin x="776" y="144"/>
      </p:cViewPr>
      <p:guideLst>
        <p:guide orient="horz" pos="2160"/>
        <p:guide pos="2880"/>
      </p:guideLst>
    </p:cSldViewPr>
  </p:slideViewPr>
  <p:outlineViewPr>
    <p:cViewPr>
      <p:scale>
        <a:sx n="33" d="100"/>
        <a:sy n="33" d="100"/>
      </p:scale>
      <p:origin x="336" y="52101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05BE4F18-81D8-4BC1-98BD-D84381BD97DF}" type="datetimeFigureOut">
              <a:rPr lang="en-US" altLang="x-none"/>
              <a:pPr>
                <a:defRPr/>
              </a:pPr>
              <a:t>11/12/18</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783BC0B9-C385-45F2-A496-F5EEADCF36A2}" type="slidenum">
              <a:rPr lang="en-US" altLang="x-none"/>
              <a:pPr>
                <a:defRPr/>
              </a:pPr>
              <a:t>‹#›</a:t>
            </a:fld>
            <a:endParaRPr lang="en-US" altLang="x-none"/>
          </a:p>
        </p:txBody>
      </p:sp>
    </p:spTree>
    <p:extLst>
      <p:ext uri="{BB962C8B-B14F-4D97-AF65-F5344CB8AC3E}">
        <p14:creationId xmlns:p14="http://schemas.microsoft.com/office/powerpoint/2010/main" val="140612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defRPr>
            </a:lvl1pPr>
          </a:lstStyle>
          <a:p>
            <a:pPr>
              <a:defRPr/>
            </a:pPr>
            <a:fld id="{DCC3E5AD-E8F4-4AA4-AA5E-D6F4AD4B1421}" type="datetimeFigureOut">
              <a:rPr lang="en-US" altLang="x-none"/>
              <a:pPr>
                <a:defRPr/>
              </a:pPr>
              <a:t>11/12/18</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ＭＳ Ｐゴシック" charset="-128"/>
              </a:defRPr>
            </a:lvl1pPr>
          </a:lstStyle>
          <a:p>
            <a:pPr>
              <a:defRPr/>
            </a:pPr>
            <a:fld id="{1E3608CA-DBCA-4E8F-8DAB-6E1AFAF19782}" type="slidenum">
              <a:rPr lang="en-US" altLang="x-none"/>
              <a:pPr>
                <a:defRPr/>
              </a:pPr>
              <a:t>‹#›</a:t>
            </a:fld>
            <a:endParaRPr lang="en-US" altLang="x-none"/>
          </a:p>
        </p:txBody>
      </p:sp>
    </p:spTree>
    <p:extLst>
      <p:ext uri="{BB962C8B-B14F-4D97-AF65-F5344CB8AC3E}">
        <p14:creationId xmlns:p14="http://schemas.microsoft.com/office/powerpoint/2010/main" val="147888468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1</a:t>
            </a:fld>
            <a:endParaRPr lang="en-US" altLang="x-none"/>
          </a:p>
        </p:txBody>
      </p:sp>
    </p:spTree>
    <p:extLst>
      <p:ext uri="{BB962C8B-B14F-4D97-AF65-F5344CB8AC3E}">
        <p14:creationId xmlns:p14="http://schemas.microsoft.com/office/powerpoint/2010/main" val="25638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6455FFD-84E8-BD4A-A5A6-67E3721C0578}" type="slidenum">
              <a:rPr lang="en-US" smtClean="0"/>
              <a:pPr>
                <a:defRPr/>
              </a:pPr>
              <a:t>6</a:t>
            </a:fld>
            <a:endParaRPr lang="en-US"/>
          </a:p>
        </p:txBody>
      </p:sp>
    </p:spTree>
    <p:extLst>
      <p:ext uri="{BB962C8B-B14F-4D97-AF65-F5344CB8AC3E}">
        <p14:creationId xmlns:p14="http://schemas.microsoft.com/office/powerpoint/2010/main" val="828874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1E3608CA-DBCA-4E8F-8DAB-6E1AFAF19782}" type="slidenum">
              <a:rPr lang="en-US" altLang="x-none" smtClean="0"/>
              <a:pPr>
                <a:defRPr/>
              </a:pPr>
              <a:t>8</a:t>
            </a:fld>
            <a:endParaRPr lang="en-US" altLang="x-none"/>
          </a:p>
        </p:txBody>
      </p:sp>
    </p:spTree>
    <p:extLst>
      <p:ext uri="{BB962C8B-B14F-4D97-AF65-F5344CB8AC3E}">
        <p14:creationId xmlns:p14="http://schemas.microsoft.com/office/powerpoint/2010/main" val="49005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E3608CA-DBCA-4E8F-8DAB-6E1AFAF19782}" type="slidenum">
              <a:rPr lang="en-US" altLang="x-none" smtClean="0"/>
              <a:pPr>
                <a:defRPr/>
              </a:pPr>
              <a:t>10</a:t>
            </a:fld>
            <a:endParaRPr lang="en-US" altLang="x-none"/>
          </a:p>
        </p:txBody>
      </p:sp>
    </p:spTree>
    <p:extLst>
      <p:ext uri="{BB962C8B-B14F-4D97-AF65-F5344CB8AC3E}">
        <p14:creationId xmlns:p14="http://schemas.microsoft.com/office/powerpoint/2010/main" val="1263635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a:prstGeom prst="rect">
            <a:avLst/>
          </a:prstGeo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1371600" y="3508375"/>
            <a:ext cx="6400800" cy="1752600"/>
          </a:xfrm>
          <a:prstGeom prst="rect">
            <a:avLst/>
          </a:prstGeo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3"/>
          <p:cNvSpPr>
            <a:spLocks noGrp="1"/>
          </p:cNvSpPr>
          <p:nvPr>
            <p:ph type="dt" sz="half" idx="10"/>
          </p:nvPr>
        </p:nvSpPr>
        <p:spPr>
          <a:xfrm>
            <a:off x="447675" y="5943600"/>
            <a:ext cx="2133600" cy="365125"/>
          </a:xfrm>
          <a:prstGeom prst="rect">
            <a:avLst/>
          </a:prstGeom>
        </p:spPr>
        <p:txBody>
          <a:bodyPr/>
          <a:lstStyle>
            <a:lvl1pPr eaLnBrk="1" hangingPunct="1">
              <a:defRPr>
                <a:solidFill>
                  <a:srgbClr val="FFFFFF"/>
                </a:solidFill>
                <a:latin typeface="Arial" charset="0"/>
                <a:ea typeface="ＭＳ Ｐゴシック" charset="0"/>
                <a:cs typeface="ＭＳ Ｐゴシック" charset="0"/>
              </a:defRPr>
            </a:lvl1pPr>
          </a:lstStyle>
          <a:p>
            <a:pPr>
              <a:defRPr/>
            </a:pPr>
            <a:endParaRPr lang="en-US"/>
          </a:p>
        </p:txBody>
      </p:sp>
      <p:sp>
        <p:nvSpPr>
          <p:cNvPr id="11" name="Footer Placeholder 4"/>
          <p:cNvSpPr>
            <a:spLocks noGrp="1"/>
          </p:cNvSpPr>
          <p:nvPr>
            <p:ph type="ftr" sz="quarter" idx="11"/>
          </p:nvPr>
        </p:nvSpPr>
        <p:spPr>
          <a:xfrm>
            <a:off x="3114675" y="5943600"/>
            <a:ext cx="2895600" cy="365125"/>
          </a:xfrm>
        </p:spPr>
        <p:txBody>
          <a:bodyPr/>
          <a:lstStyle>
            <a:lvl1pPr>
              <a:defRPr smtClean="0">
                <a:solidFill>
                  <a:srgbClr val="FFFFFF"/>
                </a:solidFill>
              </a:defRPr>
            </a:lvl1pPr>
          </a:lstStyle>
          <a:p>
            <a:pPr>
              <a:defRPr/>
            </a:pPr>
            <a:r>
              <a:rPr lang="en-US"/>
              <a:t>Hellerstein &amp; Parekh, 2017</a:t>
            </a:r>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pPr>
              <a:defRPr/>
            </a:pPr>
            <a:fld id="{86B70CF0-7673-4231-A8DF-C83F6333DC4A}" type="slidenum">
              <a:rPr lang="en-US" altLang="x-none"/>
              <a:pPr>
                <a:defRPr/>
              </a:pPr>
              <a:t>‹#›</a:t>
            </a:fld>
            <a:endParaRPr lang="en-US" altLang="x-none"/>
          </a:p>
        </p:txBody>
      </p:sp>
    </p:spTree>
    <p:extLst>
      <p:ext uri="{BB962C8B-B14F-4D97-AF65-F5344CB8AC3E}">
        <p14:creationId xmlns:p14="http://schemas.microsoft.com/office/powerpoint/2010/main" val="2098469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371600"/>
            <a:ext cx="8229600" cy="45720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3F28E452-D2D8-47BA-BE45-E1562FFD7E8A}" type="slidenum">
              <a:rPr lang="en-US" altLang="x-none"/>
              <a:pPr>
                <a:defRPr/>
              </a:pPr>
              <a:t>‹#›</a:t>
            </a:fld>
            <a:endParaRPr lang="en-US" altLang="x-none"/>
          </a:p>
        </p:txBody>
      </p:sp>
    </p:spTree>
    <p:extLst>
      <p:ext uri="{BB962C8B-B14F-4D97-AF65-F5344CB8AC3E}">
        <p14:creationId xmlns:p14="http://schemas.microsoft.com/office/powerpoint/2010/main" val="98006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3400"/>
            <a:ext cx="6019800" cy="5410201"/>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2"/>
          </p:nvPr>
        </p:nvSpPr>
        <p:spPr>
          <a:xfrm>
            <a:off x="6543675" y="6096000"/>
            <a:ext cx="2133600" cy="365125"/>
          </a:xfrm>
        </p:spPr>
        <p:txBody>
          <a:bodyPr/>
          <a:lstStyle>
            <a:lvl1pPr>
              <a:defRPr/>
            </a:lvl1pPr>
          </a:lstStyle>
          <a:p>
            <a:pPr>
              <a:defRPr/>
            </a:pPr>
            <a:fld id="{068BD57A-FCD1-46D0-B4F3-27475AE259D1}" type="slidenum">
              <a:rPr lang="en-US" altLang="x-none"/>
              <a:pPr>
                <a:defRPr/>
              </a:pPr>
              <a:t>‹#›</a:t>
            </a:fld>
            <a:endParaRPr lang="en-US" altLang="x-none"/>
          </a:p>
        </p:txBody>
      </p:sp>
    </p:spTree>
    <p:extLst>
      <p:ext uri="{BB962C8B-B14F-4D97-AF65-F5344CB8AC3E}">
        <p14:creationId xmlns:p14="http://schemas.microsoft.com/office/powerpoint/2010/main" val="43133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5"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noChangeAspect="1"/>
          </p:cNvGrpSpPr>
          <p:nvPr userDrawn="1"/>
        </p:nvGrpSpPr>
        <p:grpSpPr bwMode="auto">
          <a:xfrm>
            <a:off x="8167688" y="6348413"/>
            <a:ext cx="595312" cy="400050"/>
            <a:chOff x="8045450" y="6222997"/>
            <a:chExt cx="745067" cy="500464"/>
          </a:xfrm>
        </p:grpSpPr>
        <p:sp>
          <p:nvSpPr>
            <p:cNvPr id="7" name="Trapezoid 6"/>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8" name="Picture 7"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a:xfrm>
            <a:off x="457200" y="381000"/>
            <a:ext cx="8229600" cy="669924"/>
          </a:xfrm>
          <a:prstGeom prst="rect">
            <a:avLst/>
          </a:prstGeom>
        </p:spPr>
        <p:txBody>
          <a:bodyPr/>
          <a:lstStyle>
            <a:lvl1pPr>
              <a:defRPr sz="3200" b="1"/>
            </a:lvl1pPr>
          </a:lstStyle>
          <a:p>
            <a:r>
              <a:rPr lang="en-US" dirty="0"/>
              <a:t>Click to edit Master title style</a:t>
            </a:r>
          </a:p>
        </p:txBody>
      </p:sp>
      <p:sp>
        <p:nvSpPr>
          <p:cNvPr id="13" name="Content Placeholder 2"/>
          <p:cNvSpPr>
            <a:spLocks noGrp="1"/>
          </p:cNvSpPr>
          <p:nvPr>
            <p:ph idx="1"/>
          </p:nvPr>
        </p:nvSpPr>
        <p:spPr>
          <a:xfrm>
            <a:off x="457200" y="1371599"/>
            <a:ext cx="8229600" cy="4572001"/>
          </a:xfrm>
          <a:prstGeom prst="rect">
            <a:avLst/>
          </a:prstGeo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2018</a:t>
            </a:r>
          </a:p>
        </p:txBody>
      </p:sp>
      <p:sp>
        <p:nvSpPr>
          <p:cNvPr id="10" name="Slide Number Placeholder 5"/>
          <p:cNvSpPr>
            <a:spLocks noGrp="1"/>
          </p:cNvSpPr>
          <p:nvPr>
            <p:ph type="sldNum" sz="quarter" idx="11"/>
          </p:nvPr>
        </p:nvSpPr>
        <p:spPr>
          <a:xfrm>
            <a:off x="7559779" y="6248400"/>
            <a:ext cx="593621" cy="365125"/>
          </a:xfrm>
        </p:spPr>
        <p:txBody>
          <a:bodyPr/>
          <a:lstStyle>
            <a:lvl1pPr>
              <a:defRPr/>
            </a:lvl1pPr>
          </a:lstStyle>
          <a:p>
            <a:pPr>
              <a:defRPr/>
            </a:pPr>
            <a:fld id="{3EF4E9CC-9D91-476E-91FD-5BEEC1642931}" type="slidenum">
              <a:rPr lang="en-US" altLang="x-none"/>
              <a:pPr>
                <a:defRPr/>
              </a:pPr>
              <a:t>‹#›</a:t>
            </a:fld>
            <a:endParaRPr lang="en-US" altLang="x-none"/>
          </a:p>
        </p:txBody>
      </p:sp>
    </p:spTree>
    <p:extLst>
      <p:ext uri="{BB962C8B-B14F-4D97-AF65-F5344CB8AC3E}">
        <p14:creationId xmlns:p14="http://schemas.microsoft.com/office/powerpoint/2010/main" val="361645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685800"/>
          </a:xfrm>
          <a:prstGeom prst="rect">
            <a:avLst/>
          </a:prstGeom>
        </p:spPr>
        <p:txBody>
          <a:bodyPr/>
          <a:lstStyle>
            <a:lvl1pPr>
              <a:defRPr sz="3200" b="1"/>
            </a:lvl1pPr>
          </a:lstStyle>
          <a:p>
            <a:r>
              <a:rPr lang="en-US" dirty="0"/>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4" name="Slide Number Placeholder 5"/>
          <p:cNvSpPr>
            <a:spLocks noGrp="1"/>
          </p:cNvSpPr>
          <p:nvPr>
            <p:ph type="sldNum" sz="quarter" idx="11"/>
          </p:nvPr>
        </p:nvSpPr>
        <p:spPr>
          <a:xfrm>
            <a:off x="6553200" y="6264275"/>
            <a:ext cx="1600200" cy="365125"/>
          </a:xfrm>
        </p:spPr>
        <p:txBody>
          <a:bodyPr/>
          <a:lstStyle>
            <a:lvl1pPr>
              <a:defRPr/>
            </a:lvl1pPr>
          </a:lstStyle>
          <a:p>
            <a:pPr>
              <a:defRPr/>
            </a:pPr>
            <a:fld id="{EDD48AF5-AD24-49E4-870F-03E7FFAFF73D}" type="slidenum">
              <a:rPr lang="en-US" altLang="x-none"/>
              <a:pPr>
                <a:defRPr/>
              </a:pPr>
              <a:t>‹#›</a:t>
            </a:fld>
            <a:endParaRPr lang="en-US" altLang="x-none"/>
          </a:p>
        </p:txBody>
      </p:sp>
    </p:spTree>
    <p:extLst>
      <p:ext uri="{BB962C8B-B14F-4D97-AF65-F5344CB8AC3E}">
        <p14:creationId xmlns:p14="http://schemas.microsoft.com/office/powerpoint/2010/main" val="226839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457200" y="13716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457200" y="381000"/>
            <a:ext cx="8229600" cy="838200"/>
          </a:xfrm>
          <a:prstGeom prst="rect">
            <a:avLst/>
          </a:prstGeom>
        </p:spPr>
        <p:txBody>
          <a:bodyPr/>
          <a:lstStyle>
            <a:lvl1pPr>
              <a:defRPr sz="3600"/>
            </a:lvl1pPr>
          </a:lstStyle>
          <a:p>
            <a:r>
              <a:rPr lang="en-US" dirty="0"/>
              <a:t>Click to edit Master title style</a:t>
            </a:r>
          </a:p>
        </p:txBody>
      </p:sp>
      <p:sp>
        <p:nvSpPr>
          <p:cNvPr id="5" name="Footer Placeholder 4"/>
          <p:cNvSpPr>
            <a:spLocks noGrp="1"/>
          </p:cNvSpPr>
          <p:nvPr>
            <p:ph type="ftr" sz="quarter" idx="14"/>
          </p:nvPr>
        </p:nvSpPr>
        <p:spPr/>
        <p:txBody>
          <a:bodyPr/>
          <a:lstStyle>
            <a:lvl1pPr>
              <a:defRPr smtClean="0"/>
            </a:lvl1pPr>
          </a:lstStyle>
          <a:p>
            <a:pPr>
              <a:defRPr/>
            </a:pPr>
            <a:r>
              <a:rPr lang="en-US"/>
              <a:t>Hellerstein &amp; Parekh, 2017</a:t>
            </a:r>
          </a:p>
        </p:txBody>
      </p:sp>
      <p:sp>
        <p:nvSpPr>
          <p:cNvPr id="6" name="Slide Number Placeholder 5"/>
          <p:cNvSpPr>
            <a:spLocks noGrp="1"/>
          </p:cNvSpPr>
          <p:nvPr>
            <p:ph type="sldNum" sz="quarter" idx="15"/>
          </p:nvPr>
        </p:nvSpPr>
        <p:spPr>
          <a:xfrm>
            <a:off x="6096000" y="6264275"/>
            <a:ext cx="2133600" cy="365125"/>
          </a:xfrm>
        </p:spPr>
        <p:txBody>
          <a:bodyPr/>
          <a:lstStyle>
            <a:lvl1pPr>
              <a:defRPr/>
            </a:lvl1pPr>
          </a:lstStyle>
          <a:p>
            <a:pPr>
              <a:defRPr/>
            </a:pPr>
            <a:fld id="{EE0F3666-4F92-4AFE-AA79-734D2E6D8EFE}" type="slidenum">
              <a:rPr lang="en-US" altLang="x-none"/>
              <a:pPr>
                <a:defRPr/>
              </a:pPr>
              <a:t>‹#›</a:t>
            </a:fld>
            <a:endParaRPr lang="en-US" altLang="x-none"/>
          </a:p>
        </p:txBody>
      </p:sp>
    </p:spTree>
    <p:extLst>
      <p:ext uri="{BB962C8B-B14F-4D97-AF65-F5344CB8AC3E}">
        <p14:creationId xmlns:p14="http://schemas.microsoft.com/office/powerpoint/2010/main" val="222400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8" name="Slide Number Placeholder 5"/>
          <p:cNvSpPr>
            <a:spLocks noGrp="1"/>
          </p:cNvSpPr>
          <p:nvPr>
            <p:ph type="sldNum" sz="quarter" idx="11"/>
          </p:nvPr>
        </p:nvSpPr>
        <p:spPr>
          <a:xfrm>
            <a:off x="6172200" y="6264275"/>
            <a:ext cx="1905000" cy="365125"/>
          </a:xfrm>
        </p:spPr>
        <p:txBody>
          <a:bodyPr/>
          <a:lstStyle>
            <a:lvl1pPr>
              <a:defRPr/>
            </a:lvl1pPr>
          </a:lstStyle>
          <a:p>
            <a:pPr>
              <a:defRPr/>
            </a:pPr>
            <a:fld id="{F60CB552-6A5F-485E-BCBC-10B8AA1A3860}" type="slidenum">
              <a:rPr lang="en-US" altLang="x-none"/>
              <a:pPr>
                <a:defRPr/>
              </a:pPr>
              <a:t>‹#›</a:t>
            </a:fld>
            <a:endParaRPr lang="en-US" altLang="x-none"/>
          </a:p>
        </p:txBody>
      </p:sp>
    </p:spTree>
    <p:extLst>
      <p:ext uri="{BB962C8B-B14F-4D97-AF65-F5344CB8AC3E}">
        <p14:creationId xmlns:p14="http://schemas.microsoft.com/office/powerpoint/2010/main" val="49972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a:prstGeom prst="rect">
            <a:avLst/>
          </a:prstGeom>
        </p:spPr>
        <p:txBody>
          <a:bodyPr/>
          <a:lstStyle>
            <a:lvl1pPr>
              <a:defRPr b="1"/>
            </a:lvl1pPr>
          </a:lstStyle>
          <a:p>
            <a:r>
              <a:rPr lang="en-US"/>
              <a:t>Click to edit Master title style</a:t>
            </a:r>
          </a:p>
        </p:txBody>
      </p:sp>
      <p:sp>
        <p:nvSpPr>
          <p:cNvPr id="3" name="Footer Placeholder 4"/>
          <p:cNvSpPr>
            <a:spLocks noGrp="1"/>
          </p:cNvSpPr>
          <p:nvPr>
            <p:ph type="ftr" sz="quarter" idx="10"/>
          </p:nvPr>
        </p:nvSpPr>
        <p:spPr/>
        <p:txBody>
          <a:bodyPr/>
          <a:lstStyle>
            <a:lvl1pPr>
              <a:defRPr smtClean="0"/>
            </a:lvl1pPr>
          </a:lstStyle>
          <a:p>
            <a:pPr>
              <a:defRPr/>
            </a:pPr>
            <a:r>
              <a:rPr lang="en-US" dirty="0" err="1"/>
              <a:t>Hellerstein</a:t>
            </a:r>
            <a:r>
              <a:rPr lang="en-US" dirty="0"/>
              <a:t> &amp; </a:t>
            </a:r>
            <a:r>
              <a:rPr lang="en-US" dirty="0" err="1"/>
              <a:t>Sauro</a:t>
            </a:r>
            <a:r>
              <a:rPr lang="en-US" dirty="0"/>
              <a:t>, 2018</a:t>
            </a:r>
          </a:p>
        </p:txBody>
      </p:sp>
      <p:sp>
        <p:nvSpPr>
          <p:cNvPr id="4" name="Slide Number Placeholder 5"/>
          <p:cNvSpPr>
            <a:spLocks noGrp="1"/>
          </p:cNvSpPr>
          <p:nvPr>
            <p:ph type="sldNum" sz="quarter" idx="11"/>
          </p:nvPr>
        </p:nvSpPr>
        <p:spPr>
          <a:xfrm>
            <a:off x="7696200" y="6324600"/>
            <a:ext cx="533400" cy="365125"/>
          </a:xfrm>
        </p:spPr>
        <p:txBody>
          <a:bodyPr/>
          <a:lstStyle>
            <a:lvl1pPr>
              <a:defRPr/>
            </a:lvl1pPr>
          </a:lstStyle>
          <a:p>
            <a:pPr>
              <a:defRPr/>
            </a:pPr>
            <a:fld id="{2E4304A7-0FB2-4094-BC1E-DB17183AD0C1}" type="slidenum">
              <a:rPr lang="en-US" altLang="x-none"/>
              <a:pPr>
                <a:defRPr/>
              </a:pPr>
              <a:t>‹#›</a:t>
            </a:fld>
            <a:endParaRPr lang="en-US" altLang="x-none"/>
          </a:p>
        </p:txBody>
      </p:sp>
    </p:spTree>
    <p:extLst>
      <p:ext uri="{BB962C8B-B14F-4D97-AF65-F5344CB8AC3E}">
        <p14:creationId xmlns:p14="http://schemas.microsoft.com/office/powerpoint/2010/main" val="53496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smtClean="0"/>
            </a:lvl1pPr>
          </a:lstStyle>
          <a:p>
            <a:pPr>
              <a:defRPr/>
            </a:pPr>
            <a:r>
              <a:rPr lang="en-US"/>
              <a:t>Hellerstein &amp; Parekh, 2017</a:t>
            </a:r>
          </a:p>
        </p:txBody>
      </p:sp>
      <p:sp>
        <p:nvSpPr>
          <p:cNvPr id="3" name="Slide Number Placeholder 5"/>
          <p:cNvSpPr>
            <a:spLocks noGrp="1"/>
          </p:cNvSpPr>
          <p:nvPr>
            <p:ph type="sldNum" sz="quarter" idx="11"/>
          </p:nvPr>
        </p:nvSpPr>
        <p:spPr>
          <a:xfrm>
            <a:off x="6400800" y="6324600"/>
            <a:ext cx="1609725" cy="365125"/>
          </a:xfrm>
        </p:spPr>
        <p:txBody>
          <a:bodyPr/>
          <a:lstStyle>
            <a:lvl1pPr>
              <a:defRPr/>
            </a:lvl1pPr>
          </a:lstStyle>
          <a:p>
            <a:pPr>
              <a:defRPr/>
            </a:pPr>
            <a:fld id="{21F96DF4-0A1C-4FFD-A010-55DAD04D9A67}" type="slidenum">
              <a:rPr lang="en-US" altLang="x-none"/>
              <a:pPr>
                <a:defRPr/>
              </a:pPr>
              <a:t>‹#›</a:t>
            </a:fld>
            <a:endParaRPr lang="en-US" altLang="x-none"/>
          </a:p>
        </p:txBody>
      </p:sp>
    </p:spTree>
    <p:extLst>
      <p:ext uri="{BB962C8B-B14F-4D97-AF65-F5344CB8AC3E}">
        <p14:creationId xmlns:p14="http://schemas.microsoft.com/office/powerpoint/2010/main" val="2278201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533401"/>
            <a:ext cx="5111750" cy="54102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76400"/>
            <a:ext cx="3008313" cy="426720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09811D7C-4033-419C-969A-BBAEE2EDFC2C}" type="slidenum">
              <a:rPr lang="en-US" altLang="x-none"/>
              <a:pPr>
                <a:defRPr/>
              </a:pPr>
              <a:t>‹#›</a:t>
            </a:fld>
            <a:endParaRPr lang="en-US" altLang="x-none"/>
          </a:p>
        </p:txBody>
      </p:sp>
    </p:spTree>
    <p:extLst>
      <p:ext uri="{BB962C8B-B14F-4D97-AF65-F5344CB8AC3E}">
        <p14:creationId xmlns:p14="http://schemas.microsoft.com/office/powerpoint/2010/main" val="9967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39592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47675" y="6096000"/>
            <a:ext cx="2133600" cy="365125"/>
          </a:xfrm>
          <a:prstGeom prst="rect">
            <a:avLst/>
          </a:prstGeom>
        </p:spPr>
        <p:txBody>
          <a:bodyPr/>
          <a:lstStyle>
            <a:lvl1pPr eaLnBrk="1" hangingPunct="1">
              <a:defRPr>
                <a:latin typeface="Arial" charset="0"/>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Hellerstein &amp; Parekh, 2017</a:t>
            </a:r>
          </a:p>
        </p:txBody>
      </p:sp>
      <p:sp>
        <p:nvSpPr>
          <p:cNvPr id="7" name="Slide Number Placeholder 5"/>
          <p:cNvSpPr>
            <a:spLocks noGrp="1"/>
          </p:cNvSpPr>
          <p:nvPr>
            <p:ph type="sldNum" sz="quarter" idx="12"/>
          </p:nvPr>
        </p:nvSpPr>
        <p:spPr>
          <a:xfrm>
            <a:off x="6543675" y="6096000"/>
            <a:ext cx="2133600" cy="365125"/>
          </a:xfrm>
        </p:spPr>
        <p:txBody>
          <a:bodyPr/>
          <a:lstStyle>
            <a:lvl1pPr>
              <a:defRPr/>
            </a:lvl1pPr>
          </a:lstStyle>
          <a:p>
            <a:pPr>
              <a:defRPr/>
            </a:pPr>
            <a:fld id="{D1E8D658-39E5-437A-8A5B-1BB29676E30D}" type="slidenum">
              <a:rPr lang="en-US" altLang="x-none"/>
              <a:pPr>
                <a:defRPr/>
              </a:pPr>
              <a:t>‹#›</a:t>
            </a:fld>
            <a:endParaRPr lang="en-US" altLang="x-none"/>
          </a:p>
        </p:txBody>
      </p:sp>
    </p:spTree>
    <p:extLst>
      <p:ext uri="{BB962C8B-B14F-4D97-AF65-F5344CB8AC3E}">
        <p14:creationId xmlns:p14="http://schemas.microsoft.com/office/powerpoint/2010/main" val="32856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14675" y="6264275"/>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latin typeface="Calibri" charset="0"/>
                <a:ea typeface="ＭＳ Ｐゴシック" charset="0"/>
                <a:cs typeface="ＭＳ Ｐゴシック" charset="0"/>
              </a:defRPr>
            </a:lvl1pPr>
          </a:lstStyle>
          <a:p>
            <a:pPr>
              <a:defRPr/>
            </a:pPr>
            <a:r>
              <a:rPr lang="en-US"/>
              <a:t>Hellerstein &amp; Parekh, 2017</a:t>
            </a:r>
          </a:p>
        </p:txBody>
      </p:sp>
      <p:grpSp>
        <p:nvGrpSpPr>
          <p:cNvPr id="1027" name="Group 19"/>
          <p:cNvGrpSpPr>
            <a:grpSpLocks noChangeAspect="1"/>
          </p:cNvGrpSpPr>
          <p:nvPr userDrawn="1"/>
        </p:nvGrpSpPr>
        <p:grpSpPr bwMode="auto">
          <a:xfrm>
            <a:off x="8167688" y="6348413"/>
            <a:ext cx="595312" cy="400050"/>
            <a:chOff x="8045450" y="6222997"/>
            <a:chExt cx="745067" cy="500464"/>
          </a:xfrm>
        </p:grpSpPr>
        <p:sp>
          <p:nvSpPr>
            <p:cNvPr id="9" name="Trapezoid 8"/>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 name="Picture 9" descr="UW_W-Logo_RGB.png"/>
            <p:cNvPicPr>
              <a:picLocks noChangeAspect="1"/>
            </p:cNvPicPr>
            <p:nvPr userDrawn="1"/>
          </p:nvPicPr>
          <p:blipFill>
            <a:blip r:embed="rId13"/>
            <a:stretch>
              <a:fillRect/>
            </a:stretch>
          </p:blipFill>
          <p:spPr>
            <a:xfrm>
              <a:off x="8047567" y="6223002"/>
              <a:ext cx="742950" cy="500459"/>
            </a:xfrm>
            <a:prstGeom prst="rect">
              <a:avLst/>
            </a:prstGeom>
            <a:ln>
              <a:noFill/>
            </a:ln>
            <a:effectLst>
              <a:glow rad="38100">
                <a:schemeClr val="bg1"/>
              </a:glow>
            </a:effectLst>
          </p:spPr>
        </p:pic>
      </p:grpSp>
      <p:sp>
        <p:nvSpPr>
          <p:cNvPr id="14" name="Rectangle 1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rgbClr val="FFFFFF"/>
              </a:solidFill>
              <a:ea typeface="ＭＳ Ｐゴシック" charset="0"/>
              <a:cs typeface="ＭＳ Ｐゴシック" charset="0"/>
            </a:endParaRPr>
          </a:p>
        </p:txBody>
      </p:sp>
      <p:pic>
        <p:nvPicPr>
          <p:cNvPr id="1029" name="Picture 8" descr="UW.Wordmark_ctr.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96863" y="5962650"/>
            <a:ext cx="9985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a:spLocks noGrp="1"/>
          </p:cNvSpPr>
          <p:nvPr>
            <p:ph type="sldNum" sz="quarter" idx="4"/>
          </p:nvPr>
        </p:nvSpPr>
        <p:spPr>
          <a:xfrm>
            <a:off x="6543675" y="6248400"/>
            <a:ext cx="1381125"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ＭＳ Ｐゴシック" charset="-128"/>
              </a:defRPr>
            </a:lvl1pPr>
          </a:lstStyle>
          <a:p>
            <a:pPr>
              <a:defRPr/>
            </a:pPr>
            <a:fld id="{27F3DADD-C4F0-4FD0-93A2-8E07AC6F0FB5}"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Lst>
  <p:hf hdr="0" ftr="0" dt="0"/>
  <p:txStyles>
    <p:titleStyle>
      <a:lvl1pPr algn="ctr" defTabSz="457200" rtl="0" eaLnBrk="0" fontAlgn="base" hangingPunct="0">
        <a:spcBef>
          <a:spcPct val="0"/>
        </a:spcBef>
        <a:spcAft>
          <a:spcPct val="0"/>
        </a:spcAft>
        <a:defRPr sz="36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36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8.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26.png"/><Relationship Id="rId4" Type="http://schemas.openxmlformats.org/officeDocument/2006/relationships/image" Target="../media/image9.tiff"/><Relationship Id="rId9" Type="http://schemas.openxmlformats.org/officeDocument/2006/relationships/image" Target="../media/image16.tiff"/></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tiff"/><Relationship Id="rId7" Type="http://schemas.openxmlformats.org/officeDocument/2006/relationships/image" Target="../media/image15.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2.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tiff"/><Relationship Id="rId11" Type="http://schemas.openxmlformats.org/officeDocument/2006/relationships/image" Target="../media/image18.tiff"/><Relationship Id="rId5" Type="http://schemas.openxmlformats.org/officeDocument/2006/relationships/image" Target="../media/image8.tiff"/><Relationship Id="rId10" Type="http://schemas.openxmlformats.org/officeDocument/2006/relationships/image" Target="../media/image17.tiff"/><Relationship Id="rId4" Type="http://schemas.openxmlformats.org/officeDocument/2006/relationships/image" Target="../media/image13.tiff"/><Relationship Id="rId9"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bwMode="auto">
          <a:xfrm>
            <a:off x="457200" y="533400"/>
            <a:ext cx="83058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200" b="1" dirty="0">
                <a:ea typeface="ＭＳ Ｐゴシック" panose="020B0600070205080204" pitchFamily="34" charset="-128"/>
              </a:rPr>
              <a:t>BIOE 498 / BIOE 599: Computational Systems Biology for Medical Applications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3200" b="1" dirty="0">
                <a:ea typeface="ＭＳ Ｐゴシック" panose="020B0600070205080204" pitchFamily="34" charset="-128"/>
              </a:rPr>
              <a:t>CSE 599V: Advancing Biomedical Models</a:t>
            </a:r>
            <a:br>
              <a:rPr lang="en-US" altLang="en-US" sz="3200" b="1" dirty="0">
                <a:ea typeface="ＭＳ Ｐゴシック" panose="020B0600070205080204" pitchFamily="34" charset="-128"/>
              </a:rPr>
            </a:br>
            <a:br>
              <a:rPr lang="en-US" altLang="en-US" sz="3200" b="1" dirty="0">
                <a:ea typeface="ＭＳ Ｐゴシック" panose="020B0600070205080204" pitchFamily="34" charset="-128"/>
              </a:rPr>
            </a:br>
            <a:r>
              <a:rPr lang="en-US" altLang="en-US" sz="2800" b="1" u="sng" dirty="0">
                <a:ea typeface="ＭＳ Ｐゴシック" panose="020B0600070205080204" pitchFamily="34" charset="-128"/>
              </a:rPr>
              <a:t>Lecture 14: Data Management for </a:t>
            </a:r>
            <a:r>
              <a:rPr lang="en-US" altLang="en-US" sz="2800" b="1" u="sng" dirty="0" err="1">
                <a:ea typeface="ＭＳ Ｐゴシック" panose="020B0600070205080204" pitchFamily="34" charset="-128"/>
              </a:rPr>
              <a:t>BioMedical</a:t>
            </a:r>
            <a:r>
              <a:rPr lang="en-US" altLang="en-US" sz="2800" b="1" u="sng" dirty="0">
                <a:ea typeface="ＭＳ Ｐゴシック" panose="020B0600070205080204" pitchFamily="34" charset="-128"/>
              </a:rPr>
              <a:t> Models</a:t>
            </a:r>
            <a:br>
              <a:rPr lang="en-US" altLang="en-US" b="1" dirty="0">
                <a:ea typeface="ＭＳ Ｐゴシック" panose="020B0600070205080204" pitchFamily="34" charset="-128"/>
              </a:rPr>
            </a:br>
            <a:br>
              <a:rPr lang="en-US" altLang="en-US" b="1" dirty="0">
                <a:ea typeface="ＭＳ Ｐゴシック" panose="020B0600070205080204" pitchFamily="34" charset="-128"/>
              </a:rPr>
            </a:br>
            <a:endParaRPr lang="en-US" altLang="en-US" i="1" dirty="0">
              <a:ea typeface="ＭＳ Ｐゴシック" panose="020B0600070205080204" pitchFamily="34" charset="-128"/>
            </a:endParaRPr>
          </a:p>
        </p:txBody>
      </p:sp>
      <p:sp>
        <p:nvSpPr>
          <p:cNvPr id="3" name="Subtitle 2">
            <a:extLst>
              <a:ext uri="{FF2B5EF4-FFF2-40B4-BE49-F238E27FC236}">
                <a16:creationId xmlns:a16="http://schemas.microsoft.com/office/drawing/2014/main" id="{0410F5ED-CA3C-E74C-AA2B-DC3C09E1EBBB}"/>
              </a:ext>
            </a:extLst>
          </p:cNvPr>
          <p:cNvSpPr>
            <a:spLocks noGrp="1"/>
          </p:cNvSpPr>
          <p:nvPr>
            <p:ph type="subTitle" idx="1"/>
          </p:nvPr>
        </p:nvSpPr>
        <p:spPr>
          <a:xfrm>
            <a:off x="381000" y="3886200"/>
            <a:ext cx="8382000" cy="1752600"/>
          </a:xfrm>
        </p:spPr>
        <p:txBody>
          <a:bodyPr/>
          <a:lstStyle/>
          <a:p>
            <a:r>
              <a:rPr lang="en-US" dirty="0"/>
              <a:t>Joseph L. </a:t>
            </a:r>
            <a:r>
              <a:rPr lang="en-US" dirty="0" err="1"/>
              <a:t>Hellerstein</a:t>
            </a:r>
            <a:r>
              <a:rPr lang="en-US" dirty="0"/>
              <a:t>*</a:t>
            </a:r>
          </a:p>
          <a:p>
            <a:r>
              <a:rPr lang="en-US" dirty="0"/>
              <a:t>Herbert </a:t>
            </a:r>
            <a:r>
              <a:rPr lang="en-US" dirty="0" err="1"/>
              <a:t>Sauro</a:t>
            </a:r>
            <a:r>
              <a:rPr lang="en-US" dirty="0"/>
              <a:t>**</a:t>
            </a:r>
          </a:p>
          <a:p>
            <a:endParaRPr lang="en-US" dirty="0"/>
          </a:p>
          <a:p>
            <a:r>
              <a:rPr lang="en-US" sz="2800" dirty="0"/>
              <a:t>*</a:t>
            </a:r>
            <a:r>
              <a:rPr lang="en-US" sz="2800" dirty="0" err="1"/>
              <a:t>eScience</a:t>
            </a:r>
            <a:r>
              <a:rPr lang="en-US" sz="2800" dirty="0"/>
              <a:t> Institute, Computer Science &amp; Engineering</a:t>
            </a:r>
          </a:p>
          <a:p>
            <a:r>
              <a:rPr lang="en-US" sz="2800" dirty="0"/>
              <a:t>**</a:t>
            </a:r>
            <a:r>
              <a:rPr lang="en-US" sz="2800" dirty="0" err="1"/>
              <a:t>BioEngineering</a:t>
            </a:r>
            <a:endParaRPr lang="en-US" sz="2800" dirty="0"/>
          </a:p>
        </p:txBody>
      </p:sp>
    </p:spTree>
    <p:extLst>
      <p:ext uri="{BB962C8B-B14F-4D97-AF65-F5344CB8AC3E}">
        <p14:creationId xmlns:p14="http://schemas.microsoft.com/office/powerpoint/2010/main" val="128886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410200" cy="669924"/>
          </a:xfrm>
        </p:spPr>
        <p:txBody>
          <a:bodyPr/>
          <a:lstStyle/>
          <a:p>
            <a:r>
              <a:rPr lang="en-US" dirty="0"/>
              <a:t>Exposing Hidden Information</a:t>
            </a:r>
            <a:br>
              <a:rPr lang="en-US" dirty="0"/>
            </a:br>
            <a:r>
              <a:rPr lang="en-US" i="1" dirty="0"/>
              <a:t>What is an Isolate?</a:t>
            </a:r>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8229600" cy="5105401"/>
          </a:xfrm>
          <a:solidFill>
            <a:schemeClr val="bg1"/>
          </a:solidFill>
        </p:spPr>
        <p:txBody>
          <a:bodyPr/>
          <a:lstStyle/>
          <a:p>
            <a:r>
              <a:rPr lang="en-US" sz="2400" dirty="0"/>
              <a:t>Required information</a:t>
            </a:r>
          </a:p>
          <a:p>
            <a:pPr lvl="1"/>
            <a:r>
              <a:rPr lang="en-US" sz="2000" dirty="0"/>
              <a:t>Line</a:t>
            </a:r>
          </a:p>
          <a:p>
            <a:pPr lvl="1"/>
            <a:r>
              <a:rPr lang="en-US" sz="2000" dirty="0"/>
              <a:t>Transfer time</a:t>
            </a:r>
          </a:p>
          <a:p>
            <a:pPr lvl="1"/>
            <a:r>
              <a:rPr lang="en-US" sz="2000" dirty="0"/>
              <a:t>Endpoint dilution</a:t>
            </a:r>
          </a:p>
          <a:p>
            <a:pPr lvl="1"/>
            <a:r>
              <a:rPr lang="en-US" sz="2000" dirty="0"/>
              <a:t>Clone number</a:t>
            </a:r>
          </a:p>
          <a:p>
            <a:pPr lvl="1"/>
            <a:r>
              <a:rPr lang="en-US" sz="2000" dirty="0"/>
              <a:t>Species</a:t>
            </a:r>
          </a:p>
          <a:p>
            <a:pPr lvl="1"/>
            <a:r>
              <a:rPr lang="en-US" sz="2000" dirty="0"/>
              <a:t>Experiment (isolate or cell)</a:t>
            </a:r>
          </a:p>
          <a:p>
            <a:r>
              <a:rPr lang="en-US" sz="2400" dirty="0"/>
              <a:t>Extension to communities</a:t>
            </a:r>
          </a:p>
          <a:p>
            <a:pPr lvl="1"/>
            <a:r>
              <a:rPr lang="en-US" sz="2000" dirty="0"/>
              <a:t>All cells in an endpoint dilution at a transfer time</a:t>
            </a:r>
          </a:p>
          <a:p>
            <a:pPr lvl="1"/>
            <a:r>
              <a:rPr lang="en-US" sz="2000" dirty="0"/>
              <a:t>All cells in a line at a transfer time</a:t>
            </a:r>
          </a:p>
          <a:p>
            <a:r>
              <a:rPr lang="en-US" sz="2400" dirty="0"/>
              <a:t>How do we know when we’ve exposed all necessary information?</a:t>
            </a:r>
          </a:p>
          <a:p>
            <a:pPr lvl="1"/>
            <a:r>
              <a:rPr lang="en-US" sz="2000" dirty="0"/>
              <a:t>When we have a “key” – uniquely identifies the community</a:t>
            </a:r>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10</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3"/>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4"/>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6"/>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6"/>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5"/>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6"/>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3"/>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4"/>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7"/>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7"/>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7"/>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7"/>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7"/>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7"/>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7"/>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7"/>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7"/>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7"/>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7"/>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7"/>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7"/>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7"/>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7"/>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7"/>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8"/>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9"/>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9"/>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9"/>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9"/>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9"/>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9"/>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9"/>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9"/>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9"/>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9"/>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9"/>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9"/>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9"/>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9"/>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9"/>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9"/>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9"/>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10"/>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317387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FB73-B32B-B643-A812-D3043C4257A8}"/>
              </a:ext>
            </a:extLst>
          </p:cNvPr>
          <p:cNvSpPr>
            <a:spLocks noGrp="1"/>
          </p:cNvSpPr>
          <p:nvPr>
            <p:ph type="title"/>
          </p:nvPr>
        </p:nvSpPr>
        <p:spPr>
          <a:xfrm>
            <a:off x="457200" y="381000"/>
            <a:ext cx="5717194" cy="669924"/>
          </a:xfrm>
        </p:spPr>
        <p:txBody>
          <a:bodyPr/>
          <a:lstStyle/>
          <a:p>
            <a:r>
              <a:rPr lang="en-US" dirty="0"/>
              <a:t>Naming Isolates (Communities)</a:t>
            </a:r>
            <a:endParaRPr lang="en-US" i="1" dirty="0"/>
          </a:p>
        </p:txBody>
      </p:sp>
      <p:sp>
        <p:nvSpPr>
          <p:cNvPr id="6" name="Content Placeholder 5">
            <a:extLst>
              <a:ext uri="{FF2B5EF4-FFF2-40B4-BE49-F238E27FC236}">
                <a16:creationId xmlns:a16="http://schemas.microsoft.com/office/drawing/2014/main" id="{378D6059-E2C1-9E4C-A29A-BAAFCAF816CE}"/>
              </a:ext>
            </a:extLst>
          </p:cNvPr>
          <p:cNvSpPr>
            <a:spLocks noGrp="1"/>
          </p:cNvSpPr>
          <p:nvPr>
            <p:ph idx="1"/>
          </p:nvPr>
        </p:nvSpPr>
        <p:spPr>
          <a:xfrm>
            <a:off x="304800" y="1371599"/>
            <a:ext cx="5046335" cy="4572001"/>
          </a:xfrm>
        </p:spPr>
        <p:txBody>
          <a:bodyPr/>
          <a:lstStyle/>
          <a:p>
            <a:r>
              <a:rPr lang="en-US" dirty="0"/>
              <a:t>HA2.152.03.02.D.CI</a:t>
            </a:r>
          </a:p>
          <a:p>
            <a:pPr lvl="1"/>
            <a:r>
              <a:rPr lang="en-US" dirty="0"/>
              <a:t>Line HA2, transfer 152, EPD 03, Clone 02, Species DVH, Clonal Isolate</a:t>
            </a:r>
          </a:p>
          <a:p>
            <a:r>
              <a:rPr lang="en-US" dirty="0"/>
              <a:t>HA2.152.03.*.*.CI</a:t>
            </a:r>
          </a:p>
          <a:p>
            <a:pPr lvl="1"/>
            <a:r>
              <a:rPr lang="en-US" dirty="0"/>
              <a:t>Line HA2, transfer 152, EPD 03, Clonal Isolates</a:t>
            </a:r>
          </a:p>
          <a:p>
            <a:r>
              <a:rPr lang="en-US" dirty="0"/>
              <a:t>HA2.152.*.*.*CI</a:t>
            </a:r>
          </a:p>
          <a:p>
            <a:pPr lvl="1"/>
            <a:r>
              <a:rPr lang="en-US" dirty="0"/>
              <a:t>Line HA2, transfer 152, Clonal Isolates</a:t>
            </a:r>
          </a:p>
          <a:p>
            <a:pPr lvl="1"/>
            <a:endParaRPr lang="en-US" dirty="0"/>
          </a:p>
        </p:txBody>
      </p:sp>
      <p:sp>
        <p:nvSpPr>
          <p:cNvPr id="3" name="Slide Number Placeholder 2">
            <a:extLst>
              <a:ext uri="{FF2B5EF4-FFF2-40B4-BE49-F238E27FC236}">
                <a16:creationId xmlns:a16="http://schemas.microsoft.com/office/drawing/2014/main" id="{7BDDD1C8-F4EE-5D49-A503-45EABC2990DE}"/>
              </a:ext>
            </a:extLst>
          </p:cNvPr>
          <p:cNvSpPr>
            <a:spLocks noGrp="1"/>
          </p:cNvSpPr>
          <p:nvPr>
            <p:ph type="sldNum" sz="quarter" idx="11"/>
          </p:nvPr>
        </p:nvSpPr>
        <p:spPr/>
        <p:txBody>
          <a:bodyPr/>
          <a:lstStyle/>
          <a:p>
            <a:pPr>
              <a:defRPr/>
            </a:pPr>
            <a:fld id="{2E4304A7-0FB2-4094-BC1E-DB17183AD0C1}" type="slidenum">
              <a:rPr lang="en-US" altLang="x-none" smtClean="0"/>
              <a:pPr>
                <a:defRPr/>
              </a:pPr>
              <a:t>11</a:t>
            </a:fld>
            <a:endParaRPr lang="en-US" altLang="x-none"/>
          </a:p>
        </p:txBody>
      </p:sp>
      <p:pic>
        <p:nvPicPr>
          <p:cNvPr id="4" name="Picture 3">
            <a:extLst>
              <a:ext uri="{FF2B5EF4-FFF2-40B4-BE49-F238E27FC236}">
                <a16:creationId xmlns:a16="http://schemas.microsoft.com/office/drawing/2014/main" id="{B9906B7C-5FED-B64C-AC43-08B1FB5F90ED}"/>
              </a:ext>
            </a:extLst>
          </p:cNvPr>
          <p:cNvPicPr>
            <a:picLocks noChangeAspect="1"/>
          </p:cNvPicPr>
          <p:nvPr/>
        </p:nvPicPr>
        <p:blipFill>
          <a:blip r:embed="rId2"/>
          <a:stretch>
            <a:fillRect/>
          </a:stretch>
        </p:blipFill>
        <p:spPr>
          <a:xfrm>
            <a:off x="4876800" y="990600"/>
            <a:ext cx="446038" cy="334529"/>
          </a:xfrm>
          <a:prstGeom prst="rect">
            <a:avLst/>
          </a:prstGeom>
        </p:spPr>
      </p:pic>
      <p:pic>
        <p:nvPicPr>
          <p:cNvPr id="5" name="Picture 4">
            <a:extLst>
              <a:ext uri="{FF2B5EF4-FFF2-40B4-BE49-F238E27FC236}">
                <a16:creationId xmlns:a16="http://schemas.microsoft.com/office/drawing/2014/main" id="{10BB576E-E23B-1E4C-B1F1-E2E3CD19A9ED}"/>
              </a:ext>
            </a:extLst>
          </p:cNvPr>
          <p:cNvPicPr>
            <a:picLocks noChangeAspect="1"/>
          </p:cNvPicPr>
          <p:nvPr/>
        </p:nvPicPr>
        <p:blipFill>
          <a:blip r:embed="rId3"/>
          <a:stretch>
            <a:fillRect/>
          </a:stretch>
        </p:blipFill>
        <p:spPr>
          <a:xfrm>
            <a:off x="5502965" y="990600"/>
            <a:ext cx="446038" cy="347672"/>
          </a:xfrm>
          <a:prstGeom prst="rect">
            <a:avLst/>
          </a:prstGeom>
        </p:spPr>
      </p:pic>
      <p:grpSp>
        <p:nvGrpSpPr>
          <p:cNvPr id="227" name="Group 226">
            <a:extLst>
              <a:ext uri="{FF2B5EF4-FFF2-40B4-BE49-F238E27FC236}">
                <a16:creationId xmlns:a16="http://schemas.microsoft.com/office/drawing/2014/main" id="{FF292DBF-93DC-8F43-A6D1-01D757EA1A06}"/>
              </a:ext>
            </a:extLst>
          </p:cNvPr>
          <p:cNvGrpSpPr/>
          <p:nvPr/>
        </p:nvGrpSpPr>
        <p:grpSpPr>
          <a:xfrm>
            <a:off x="6629400" y="609599"/>
            <a:ext cx="2147464" cy="1447799"/>
            <a:chOff x="3200400" y="1981200"/>
            <a:chExt cx="2743200" cy="1828800"/>
          </a:xfrm>
        </p:grpSpPr>
        <p:grpSp>
          <p:nvGrpSpPr>
            <p:cNvPr id="228" name="Group 227">
              <a:extLst>
                <a:ext uri="{FF2B5EF4-FFF2-40B4-BE49-F238E27FC236}">
                  <a16:creationId xmlns:a16="http://schemas.microsoft.com/office/drawing/2014/main" id="{3F5C2A01-6950-E149-B1DE-72A52CD7D563}"/>
                </a:ext>
              </a:extLst>
            </p:cNvPr>
            <p:cNvGrpSpPr/>
            <p:nvPr/>
          </p:nvGrpSpPr>
          <p:grpSpPr>
            <a:xfrm>
              <a:off x="5469129" y="3131361"/>
              <a:ext cx="410921" cy="267984"/>
              <a:chOff x="-646141" y="3398284"/>
              <a:chExt cx="1292282" cy="867810"/>
            </a:xfrm>
          </p:grpSpPr>
          <p:pic>
            <p:nvPicPr>
              <p:cNvPr id="327" name="Picture 326">
                <a:extLst>
                  <a:ext uri="{FF2B5EF4-FFF2-40B4-BE49-F238E27FC236}">
                    <a16:creationId xmlns:a16="http://schemas.microsoft.com/office/drawing/2014/main" id="{0085663C-0FE9-D144-A683-486748C4AEBE}"/>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8" name="Picture 327">
                <a:extLst>
                  <a:ext uri="{FF2B5EF4-FFF2-40B4-BE49-F238E27FC236}">
                    <a16:creationId xmlns:a16="http://schemas.microsoft.com/office/drawing/2014/main" id="{FEC87E08-4C68-8340-BEF6-7F87AE93F4C3}"/>
                  </a:ext>
                </a:extLst>
              </p:cNvPr>
              <p:cNvPicPr>
                <a:picLocks noChangeAspect="1"/>
              </p:cNvPicPr>
              <p:nvPr/>
            </p:nvPicPr>
            <p:blipFill>
              <a:blip r:embed="rId5"/>
              <a:stretch>
                <a:fillRect/>
              </a:stretch>
            </p:blipFill>
            <p:spPr>
              <a:xfrm>
                <a:off x="-272659" y="3618497"/>
                <a:ext cx="545318" cy="542850"/>
              </a:xfrm>
              <a:prstGeom prst="rect">
                <a:avLst/>
              </a:prstGeom>
            </p:spPr>
          </p:pic>
          <p:pic>
            <p:nvPicPr>
              <p:cNvPr id="329" name="Picture 328">
                <a:extLst>
                  <a:ext uri="{FF2B5EF4-FFF2-40B4-BE49-F238E27FC236}">
                    <a16:creationId xmlns:a16="http://schemas.microsoft.com/office/drawing/2014/main" id="{DEAF23E1-7341-1140-91B2-07E79794F5F6}"/>
                  </a:ext>
                </a:extLst>
              </p:cNvPr>
              <p:cNvPicPr>
                <a:picLocks noChangeAspect="1"/>
              </p:cNvPicPr>
              <p:nvPr/>
            </p:nvPicPr>
            <p:blipFill>
              <a:blip r:embed="rId5"/>
              <a:stretch>
                <a:fillRect/>
              </a:stretch>
            </p:blipFill>
            <p:spPr>
              <a:xfrm>
                <a:off x="-272659" y="3613968"/>
                <a:ext cx="545318" cy="542850"/>
              </a:xfrm>
              <a:prstGeom prst="rect">
                <a:avLst/>
              </a:prstGeom>
            </p:spPr>
          </p:pic>
        </p:grpSp>
        <p:grpSp>
          <p:nvGrpSpPr>
            <p:cNvPr id="229" name="Group 228">
              <a:extLst>
                <a:ext uri="{FF2B5EF4-FFF2-40B4-BE49-F238E27FC236}">
                  <a16:creationId xmlns:a16="http://schemas.microsoft.com/office/drawing/2014/main" id="{AE95E0FA-DBE5-A748-9A03-E05C31B9A272}"/>
                </a:ext>
              </a:extLst>
            </p:cNvPr>
            <p:cNvGrpSpPr/>
            <p:nvPr/>
          </p:nvGrpSpPr>
          <p:grpSpPr>
            <a:xfrm>
              <a:off x="3201391" y="3124023"/>
              <a:ext cx="410921" cy="267984"/>
              <a:chOff x="-646141" y="3398284"/>
              <a:chExt cx="1292282" cy="867810"/>
            </a:xfrm>
          </p:grpSpPr>
          <p:pic>
            <p:nvPicPr>
              <p:cNvPr id="325" name="Picture 324">
                <a:extLst>
                  <a:ext uri="{FF2B5EF4-FFF2-40B4-BE49-F238E27FC236}">
                    <a16:creationId xmlns:a16="http://schemas.microsoft.com/office/drawing/2014/main" id="{EA320E0F-4415-4B40-819F-5A0F59D26D38}"/>
                  </a:ext>
                </a:extLst>
              </p:cNvPr>
              <p:cNvPicPr>
                <a:picLocks noChangeAspect="1"/>
              </p:cNvPicPr>
              <p:nvPr/>
            </p:nvPicPr>
            <p:blipFill>
              <a:blip r:embed="rId4"/>
              <a:stretch>
                <a:fillRect/>
              </a:stretch>
            </p:blipFill>
            <p:spPr>
              <a:xfrm>
                <a:off x="-646141" y="3398284"/>
                <a:ext cx="1292282" cy="867810"/>
              </a:xfrm>
              <a:prstGeom prst="rect">
                <a:avLst/>
              </a:prstGeom>
            </p:spPr>
          </p:pic>
          <p:pic>
            <p:nvPicPr>
              <p:cNvPr id="326" name="Picture 325">
                <a:extLst>
                  <a:ext uri="{FF2B5EF4-FFF2-40B4-BE49-F238E27FC236}">
                    <a16:creationId xmlns:a16="http://schemas.microsoft.com/office/drawing/2014/main" id="{2387BA56-536F-1C49-8D9E-47B9E875C85B}"/>
                  </a:ext>
                </a:extLst>
              </p:cNvPr>
              <p:cNvPicPr>
                <a:picLocks noChangeAspect="1"/>
              </p:cNvPicPr>
              <p:nvPr/>
            </p:nvPicPr>
            <p:blipFill>
              <a:blip r:embed="rId5"/>
              <a:stretch>
                <a:fillRect/>
              </a:stretch>
            </p:blipFill>
            <p:spPr>
              <a:xfrm>
                <a:off x="-272659" y="3618497"/>
                <a:ext cx="545318" cy="542850"/>
              </a:xfrm>
              <a:prstGeom prst="rect">
                <a:avLst/>
              </a:prstGeom>
            </p:spPr>
          </p:pic>
        </p:grpSp>
        <p:pic>
          <p:nvPicPr>
            <p:cNvPr id="230" name="Picture 229">
              <a:extLst>
                <a:ext uri="{FF2B5EF4-FFF2-40B4-BE49-F238E27FC236}">
                  <a16:creationId xmlns:a16="http://schemas.microsoft.com/office/drawing/2014/main" id="{2A67596C-3C19-734C-A90B-A5AC8F5F2B5C}"/>
                </a:ext>
              </a:extLst>
            </p:cNvPr>
            <p:cNvPicPr>
              <a:picLocks noChangeAspect="1"/>
            </p:cNvPicPr>
            <p:nvPr/>
          </p:nvPicPr>
          <p:blipFill>
            <a:blip r:embed="rId2"/>
            <a:stretch>
              <a:fillRect/>
            </a:stretch>
          </p:blipFill>
          <p:spPr>
            <a:xfrm>
              <a:off x="3854612" y="1981200"/>
              <a:ext cx="335672" cy="244490"/>
            </a:xfrm>
            <a:prstGeom prst="rect">
              <a:avLst/>
            </a:prstGeom>
          </p:spPr>
        </p:pic>
        <p:pic>
          <p:nvPicPr>
            <p:cNvPr id="231" name="Picture 230">
              <a:extLst>
                <a:ext uri="{FF2B5EF4-FFF2-40B4-BE49-F238E27FC236}">
                  <a16:creationId xmlns:a16="http://schemas.microsoft.com/office/drawing/2014/main" id="{CE0B68C2-46ED-EE41-B8BD-6A1725684AD5}"/>
                </a:ext>
              </a:extLst>
            </p:cNvPr>
            <p:cNvPicPr>
              <a:picLocks noChangeAspect="1"/>
            </p:cNvPicPr>
            <p:nvPr/>
          </p:nvPicPr>
          <p:blipFill>
            <a:blip r:embed="rId3"/>
            <a:stretch>
              <a:fillRect/>
            </a:stretch>
          </p:blipFill>
          <p:spPr>
            <a:xfrm>
              <a:off x="4657396" y="2027310"/>
              <a:ext cx="280592" cy="212399"/>
            </a:xfrm>
            <a:prstGeom prst="rect">
              <a:avLst/>
            </a:prstGeom>
          </p:spPr>
        </p:pic>
        <p:sp>
          <p:nvSpPr>
            <p:cNvPr id="232" name="Striped Right Arrow 231">
              <a:extLst>
                <a:ext uri="{FF2B5EF4-FFF2-40B4-BE49-F238E27FC236}">
                  <a16:creationId xmlns:a16="http://schemas.microsoft.com/office/drawing/2014/main" id="{6EBCF106-A074-4049-9A78-C334ABF9F543}"/>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233" name="Picture 232">
              <a:extLst>
                <a:ext uri="{FF2B5EF4-FFF2-40B4-BE49-F238E27FC236}">
                  <a16:creationId xmlns:a16="http://schemas.microsoft.com/office/drawing/2014/main" id="{16704C50-F072-9446-875F-12028D1F5718}"/>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234" name="Picture 233">
              <a:extLst>
                <a:ext uri="{FF2B5EF4-FFF2-40B4-BE49-F238E27FC236}">
                  <a16:creationId xmlns:a16="http://schemas.microsoft.com/office/drawing/2014/main" id="{7A112985-6021-8E42-944B-BF663C6A6C92}"/>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235" name="Picture 234">
              <a:extLst>
                <a:ext uri="{FF2B5EF4-FFF2-40B4-BE49-F238E27FC236}">
                  <a16:creationId xmlns:a16="http://schemas.microsoft.com/office/drawing/2014/main" id="{7B71F6A5-94A5-1F45-83F0-CD03A5286AD3}"/>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236" name="Picture 235">
              <a:extLst>
                <a:ext uri="{FF2B5EF4-FFF2-40B4-BE49-F238E27FC236}">
                  <a16:creationId xmlns:a16="http://schemas.microsoft.com/office/drawing/2014/main" id="{5A672C7B-A4AC-DF4E-9E38-530993ABF4B1}"/>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237" name="Picture 236">
              <a:extLst>
                <a:ext uri="{FF2B5EF4-FFF2-40B4-BE49-F238E27FC236}">
                  <a16:creationId xmlns:a16="http://schemas.microsoft.com/office/drawing/2014/main" id="{EE72257B-3CC4-7145-9231-1A4C5170F217}"/>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238" name="Picture 237">
              <a:extLst>
                <a:ext uri="{FF2B5EF4-FFF2-40B4-BE49-F238E27FC236}">
                  <a16:creationId xmlns:a16="http://schemas.microsoft.com/office/drawing/2014/main" id="{28D36E61-0640-2E43-895E-285F723E288C}"/>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239" name="Picture 238">
              <a:extLst>
                <a:ext uri="{FF2B5EF4-FFF2-40B4-BE49-F238E27FC236}">
                  <a16:creationId xmlns:a16="http://schemas.microsoft.com/office/drawing/2014/main" id="{93A98209-F0A7-164E-BEF5-2E9564BA0A85}"/>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240" name="Picture 239">
              <a:extLst>
                <a:ext uri="{FF2B5EF4-FFF2-40B4-BE49-F238E27FC236}">
                  <a16:creationId xmlns:a16="http://schemas.microsoft.com/office/drawing/2014/main" id="{58BC8DA9-23E7-BB4F-AE77-C6F9DC7D07BE}"/>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241" name="Picture 240">
              <a:extLst>
                <a:ext uri="{FF2B5EF4-FFF2-40B4-BE49-F238E27FC236}">
                  <a16:creationId xmlns:a16="http://schemas.microsoft.com/office/drawing/2014/main" id="{CD409899-5B61-E544-8158-E60C9241A3F7}"/>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242" name="Picture 241">
              <a:extLst>
                <a:ext uri="{FF2B5EF4-FFF2-40B4-BE49-F238E27FC236}">
                  <a16:creationId xmlns:a16="http://schemas.microsoft.com/office/drawing/2014/main" id="{7A061B49-37F7-7341-9EDA-699DB171D3D0}"/>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243" name="Picture 242">
              <a:extLst>
                <a:ext uri="{FF2B5EF4-FFF2-40B4-BE49-F238E27FC236}">
                  <a16:creationId xmlns:a16="http://schemas.microsoft.com/office/drawing/2014/main" id="{DAF334EB-795C-EC48-B7D6-7008212DE25E}"/>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244" name="Picture 243">
              <a:extLst>
                <a:ext uri="{FF2B5EF4-FFF2-40B4-BE49-F238E27FC236}">
                  <a16:creationId xmlns:a16="http://schemas.microsoft.com/office/drawing/2014/main" id="{F98AE0B1-1B61-5D40-8F23-D4C07D648B3A}"/>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245" name="Picture 244">
              <a:extLst>
                <a:ext uri="{FF2B5EF4-FFF2-40B4-BE49-F238E27FC236}">
                  <a16:creationId xmlns:a16="http://schemas.microsoft.com/office/drawing/2014/main" id="{D28E91AE-7165-ED4A-B32A-59E75EE3684B}"/>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246" name="Picture 245">
              <a:extLst>
                <a:ext uri="{FF2B5EF4-FFF2-40B4-BE49-F238E27FC236}">
                  <a16:creationId xmlns:a16="http://schemas.microsoft.com/office/drawing/2014/main" id="{F34EEEA0-C773-C042-832C-C628BF576BC4}"/>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247" name="Picture 246">
              <a:extLst>
                <a:ext uri="{FF2B5EF4-FFF2-40B4-BE49-F238E27FC236}">
                  <a16:creationId xmlns:a16="http://schemas.microsoft.com/office/drawing/2014/main" id="{933ADFBF-C1DB-C844-ABD4-58F1A3B17FB8}"/>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248" name="Picture 247">
              <a:extLst>
                <a:ext uri="{FF2B5EF4-FFF2-40B4-BE49-F238E27FC236}">
                  <a16:creationId xmlns:a16="http://schemas.microsoft.com/office/drawing/2014/main" id="{39C8397A-AF8A-A142-9134-0CD1B5499E38}"/>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249" name="TextBox 248">
              <a:extLst>
                <a:ext uri="{FF2B5EF4-FFF2-40B4-BE49-F238E27FC236}">
                  <a16:creationId xmlns:a16="http://schemas.microsoft.com/office/drawing/2014/main" id="{634D745D-4BD1-EB41-B37B-69BE4B80F059}"/>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250" name="Picture 249">
              <a:extLst>
                <a:ext uri="{FF2B5EF4-FFF2-40B4-BE49-F238E27FC236}">
                  <a16:creationId xmlns:a16="http://schemas.microsoft.com/office/drawing/2014/main" id="{B0DDB3FD-EA5D-034E-8CF6-0F8C3D8265B3}"/>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251" name="Straight Connector 250">
              <a:extLst>
                <a:ext uri="{FF2B5EF4-FFF2-40B4-BE49-F238E27FC236}">
                  <a16:creationId xmlns:a16="http://schemas.microsoft.com/office/drawing/2014/main" id="{B24A818A-9DC4-224A-943A-344E41363432}"/>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2" name="Straight Connector 251">
              <a:extLst>
                <a:ext uri="{FF2B5EF4-FFF2-40B4-BE49-F238E27FC236}">
                  <a16:creationId xmlns:a16="http://schemas.microsoft.com/office/drawing/2014/main" id="{9A604A06-D4CF-EC4F-97A6-E54B6EBAFD97}"/>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3" name="Straight Arrow Connector 252">
              <a:extLst>
                <a:ext uri="{FF2B5EF4-FFF2-40B4-BE49-F238E27FC236}">
                  <a16:creationId xmlns:a16="http://schemas.microsoft.com/office/drawing/2014/main" id="{EF26D8F9-3866-4345-BD5D-82EF14445975}"/>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54" name="Picture 253">
              <a:extLst>
                <a:ext uri="{FF2B5EF4-FFF2-40B4-BE49-F238E27FC236}">
                  <a16:creationId xmlns:a16="http://schemas.microsoft.com/office/drawing/2014/main" id="{CD51D8BF-F7ED-2241-91F3-67D391B2DCD6}"/>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255" name="TextBox 254">
              <a:extLst>
                <a:ext uri="{FF2B5EF4-FFF2-40B4-BE49-F238E27FC236}">
                  <a16:creationId xmlns:a16="http://schemas.microsoft.com/office/drawing/2014/main" id="{235CE5D5-0021-054D-B646-12EFDE0D80D9}"/>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256" name="TextBox 255">
              <a:extLst>
                <a:ext uri="{FF2B5EF4-FFF2-40B4-BE49-F238E27FC236}">
                  <a16:creationId xmlns:a16="http://schemas.microsoft.com/office/drawing/2014/main" id="{790380F1-08B3-1F4B-A17C-3B6C5ABFAC54}"/>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257" name="Straight Arrow Connector 256">
              <a:extLst>
                <a:ext uri="{FF2B5EF4-FFF2-40B4-BE49-F238E27FC236}">
                  <a16:creationId xmlns:a16="http://schemas.microsoft.com/office/drawing/2014/main" id="{6A480CE7-AEAD-7940-8AFB-9AFF3C32753B}"/>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8" name="Straight Arrow Connector 257">
              <a:extLst>
                <a:ext uri="{FF2B5EF4-FFF2-40B4-BE49-F238E27FC236}">
                  <a16:creationId xmlns:a16="http://schemas.microsoft.com/office/drawing/2014/main" id="{905AA636-5E2E-0B4F-9804-A4ED30BAD51D}"/>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9" name="TextBox 258">
              <a:extLst>
                <a:ext uri="{FF2B5EF4-FFF2-40B4-BE49-F238E27FC236}">
                  <a16:creationId xmlns:a16="http://schemas.microsoft.com/office/drawing/2014/main" id="{A1C6D318-AA90-E740-B18D-45E3CC4FC449}"/>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260" name="Straight Arrow Connector 259">
              <a:extLst>
                <a:ext uri="{FF2B5EF4-FFF2-40B4-BE49-F238E27FC236}">
                  <a16:creationId xmlns:a16="http://schemas.microsoft.com/office/drawing/2014/main" id="{3942A830-30F4-9F4A-A763-0E4BABF4395C}"/>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61" name="Group 260">
              <a:extLst>
                <a:ext uri="{FF2B5EF4-FFF2-40B4-BE49-F238E27FC236}">
                  <a16:creationId xmlns:a16="http://schemas.microsoft.com/office/drawing/2014/main" id="{FBF2BC52-3AF8-3847-8331-41A2BFF4694A}"/>
                </a:ext>
              </a:extLst>
            </p:cNvPr>
            <p:cNvGrpSpPr/>
            <p:nvPr/>
          </p:nvGrpSpPr>
          <p:grpSpPr>
            <a:xfrm>
              <a:off x="3224631" y="2387219"/>
              <a:ext cx="2718969" cy="289860"/>
              <a:chOff x="381000" y="2438400"/>
              <a:chExt cx="8550745" cy="938653"/>
            </a:xfrm>
          </p:grpSpPr>
          <p:pic>
            <p:nvPicPr>
              <p:cNvPr id="268" name="Picture 267">
                <a:extLst>
                  <a:ext uri="{FF2B5EF4-FFF2-40B4-BE49-F238E27FC236}">
                    <a16:creationId xmlns:a16="http://schemas.microsoft.com/office/drawing/2014/main" id="{A33DE953-827A-734B-BC48-626D7BCB645C}"/>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269" name="Picture 268">
                <a:extLst>
                  <a:ext uri="{FF2B5EF4-FFF2-40B4-BE49-F238E27FC236}">
                    <a16:creationId xmlns:a16="http://schemas.microsoft.com/office/drawing/2014/main" id="{6C20ABB2-F5F3-9B41-B817-4BCF6026607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270" name="Group 269">
                <a:extLst>
                  <a:ext uri="{FF2B5EF4-FFF2-40B4-BE49-F238E27FC236}">
                    <a16:creationId xmlns:a16="http://schemas.microsoft.com/office/drawing/2014/main" id="{A75F27E2-0127-C841-A237-08FA66918702}"/>
                  </a:ext>
                </a:extLst>
              </p:cNvPr>
              <p:cNvGrpSpPr/>
              <p:nvPr/>
            </p:nvGrpSpPr>
            <p:grpSpPr>
              <a:xfrm>
                <a:off x="685800" y="2807153"/>
                <a:ext cx="396240" cy="91440"/>
                <a:chOff x="4495800" y="5410200"/>
                <a:chExt cx="396240" cy="91440"/>
              </a:xfrm>
            </p:grpSpPr>
            <p:sp>
              <p:nvSpPr>
                <p:cNvPr id="322" name="Oval 321">
                  <a:extLst>
                    <a:ext uri="{FF2B5EF4-FFF2-40B4-BE49-F238E27FC236}">
                      <a16:creationId xmlns:a16="http://schemas.microsoft.com/office/drawing/2014/main" id="{40260A6D-AAC3-4C4E-9549-6A26B1602856}"/>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3" name="Oval 322">
                  <a:extLst>
                    <a:ext uri="{FF2B5EF4-FFF2-40B4-BE49-F238E27FC236}">
                      <a16:creationId xmlns:a16="http://schemas.microsoft.com/office/drawing/2014/main" id="{9BB6DD72-C883-CF4C-93D3-F0BCE68347B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4" name="Oval 323">
                  <a:extLst>
                    <a:ext uri="{FF2B5EF4-FFF2-40B4-BE49-F238E27FC236}">
                      <a16:creationId xmlns:a16="http://schemas.microsoft.com/office/drawing/2014/main" id="{D0AC2E08-27CE-4B4C-A4E3-74C570047C3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1" name="Picture 270">
                <a:extLst>
                  <a:ext uri="{FF2B5EF4-FFF2-40B4-BE49-F238E27FC236}">
                    <a16:creationId xmlns:a16="http://schemas.microsoft.com/office/drawing/2014/main" id="{818B9840-041D-AA45-9771-E64817398691}"/>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272" name="Picture 271">
                <a:extLst>
                  <a:ext uri="{FF2B5EF4-FFF2-40B4-BE49-F238E27FC236}">
                    <a16:creationId xmlns:a16="http://schemas.microsoft.com/office/drawing/2014/main" id="{AA324FB3-F79E-2E40-8D47-8384BEE0E44A}"/>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273" name="Group 272">
                <a:extLst>
                  <a:ext uri="{FF2B5EF4-FFF2-40B4-BE49-F238E27FC236}">
                    <a16:creationId xmlns:a16="http://schemas.microsoft.com/office/drawing/2014/main" id="{4A7E6C7C-20B8-BF40-A960-92DAAF0AD60C}"/>
                  </a:ext>
                </a:extLst>
              </p:cNvPr>
              <p:cNvGrpSpPr/>
              <p:nvPr/>
            </p:nvGrpSpPr>
            <p:grpSpPr>
              <a:xfrm>
                <a:off x="1748306" y="2807153"/>
                <a:ext cx="396240" cy="91440"/>
                <a:chOff x="4495800" y="5410200"/>
                <a:chExt cx="396240" cy="91440"/>
              </a:xfrm>
            </p:grpSpPr>
            <p:sp>
              <p:nvSpPr>
                <p:cNvPr id="319" name="Oval 318">
                  <a:extLst>
                    <a:ext uri="{FF2B5EF4-FFF2-40B4-BE49-F238E27FC236}">
                      <a16:creationId xmlns:a16="http://schemas.microsoft.com/office/drawing/2014/main" id="{09CDEF92-6182-9F47-9C6B-F3DC9232E8E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0" name="Oval 319">
                  <a:extLst>
                    <a:ext uri="{FF2B5EF4-FFF2-40B4-BE49-F238E27FC236}">
                      <a16:creationId xmlns:a16="http://schemas.microsoft.com/office/drawing/2014/main" id="{1B6F38F2-7717-6D40-852F-3B2D1FC74EF0}"/>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21" name="Oval 320">
                  <a:extLst>
                    <a:ext uri="{FF2B5EF4-FFF2-40B4-BE49-F238E27FC236}">
                      <a16:creationId xmlns:a16="http://schemas.microsoft.com/office/drawing/2014/main" id="{06352E2C-A8CE-5D41-972B-9E697B74308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4" name="Picture 273">
                <a:extLst>
                  <a:ext uri="{FF2B5EF4-FFF2-40B4-BE49-F238E27FC236}">
                    <a16:creationId xmlns:a16="http://schemas.microsoft.com/office/drawing/2014/main" id="{D07A6862-7538-ED47-BA5E-D3EAD0145398}"/>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275" name="Picture 274">
                <a:extLst>
                  <a:ext uri="{FF2B5EF4-FFF2-40B4-BE49-F238E27FC236}">
                    <a16:creationId xmlns:a16="http://schemas.microsoft.com/office/drawing/2014/main" id="{1B0374FC-96DC-9E43-B8CA-2761A2F7080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276" name="Group 275">
                <a:extLst>
                  <a:ext uri="{FF2B5EF4-FFF2-40B4-BE49-F238E27FC236}">
                    <a16:creationId xmlns:a16="http://schemas.microsoft.com/office/drawing/2014/main" id="{791E87FD-E569-F04C-8279-EBB5BB8B7130}"/>
                  </a:ext>
                </a:extLst>
              </p:cNvPr>
              <p:cNvGrpSpPr/>
              <p:nvPr/>
            </p:nvGrpSpPr>
            <p:grpSpPr>
              <a:xfrm>
                <a:off x="2819400" y="2807153"/>
                <a:ext cx="396240" cy="91440"/>
                <a:chOff x="4495800" y="5410200"/>
                <a:chExt cx="396240" cy="91440"/>
              </a:xfrm>
            </p:grpSpPr>
            <p:sp>
              <p:nvSpPr>
                <p:cNvPr id="316" name="Oval 315">
                  <a:extLst>
                    <a:ext uri="{FF2B5EF4-FFF2-40B4-BE49-F238E27FC236}">
                      <a16:creationId xmlns:a16="http://schemas.microsoft.com/office/drawing/2014/main" id="{391FA8BA-47E0-BF44-97AD-C80968C3C4E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7" name="Oval 316">
                  <a:extLst>
                    <a:ext uri="{FF2B5EF4-FFF2-40B4-BE49-F238E27FC236}">
                      <a16:creationId xmlns:a16="http://schemas.microsoft.com/office/drawing/2014/main" id="{C3D15310-648C-5044-B5BA-9C88DE1DBA87}"/>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8" name="Oval 317">
                  <a:extLst>
                    <a:ext uri="{FF2B5EF4-FFF2-40B4-BE49-F238E27FC236}">
                      <a16:creationId xmlns:a16="http://schemas.microsoft.com/office/drawing/2014/main" id="{3839DF0A-72C9-0748-BC7F-DD983FAA085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77" name="Picture 276">
                <a:extLst>
                  <a:ext uri="{FF2B5EF4-FFF2-40B4-BE49-F238E27FC236}">
                    <a16:creationId xmlns:a16="http://schemas.microsoft.com/office/drawing/2014/main" id="{D29A4D80-5D58-2145-A7F2-A6C0A88D3BC5}"/>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278" name="Picture 277">
                <a:extLst>
                  <a:ext uri="{FF2B5EF4-FFF2-40B4-BE49-F238E27FC236}">
                    <a16:creationId xmlns:a16="http://schemas.microsoft.com/office/drawing/2014/main" id="{A60533A0-9692-D140-B01F-D6B2A8E78E59}"/>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279" name="Group 278">
                <a:extLst>
                  <a:ext uri="{FF2B5EF4-FFF2-40B4-BE49-F238E27FC236}">
                    <a16:creationId xmlns:a16="http://schemas.microsoft.com/office/drawing/2014/main" id="{A0CA9948-1DF2-A848-BA86-25B186246C91}"/>
                  </a:ext>
                </a:extLst>
              </p:cNvPr>
              <p:cNvGrpSpPr/>
              <p:nvPr/>
            </p:nvGrpSpPr>
            <p:grpSpPr>
              <a:xfrm>
                <a:off x="3886200" y="2807153"/>
                <a:ext cx="396240" cy="91440"/>
                <a:chOff x="4495800" y="5410200"/>
                <a:chExt cx="396240" cy="91440"/>
              </a:xfrm>
            </p:grpSpPr>
            <p:sp>
              <p:nvSpPr>
                <p:cNvPr id="313" name="Oval 312">
                  <a:extLst>
                    <a:ext uri="{FF2B5EF4-FFF2-40B4-BE49-F238E27FC236}">
                      <a16:creationId xmlns:a16="http://schemas.microsoft.com/office/drawing/2014/main" id="{555FA211-4F92-654E-83FD-0D22A20EFE1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4" name="Oval 313">
                  <a:extLst>
                    <a:ext uri="{FF2B5EF4-FFF2-40B4-BE49-F238E27FC236}">
                      <a16:creationId xmlns:a16="http://schemas.microsoft.com/office/drawing/2014/main" id="{EF94F101-30D3-4943-9A57-3AAECF88821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5" name="Oval 314">
                  <a:extLst>
                    <a:ext uri="{FF2B5EF4-FFF2-40B4-BE49-F238E27FC236}">
                      <a16:creationId xmlns:a16="http://schemas.microsoft.com/office/drawing/2014/main" id="{379EC95D-3E19-3545-BD8D-5148613F7EF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0" name="Picture 279">
                <a:extLst>
                  <a:ext uri="{FF2B5EF4-FFF2-40B4-BE49-F238E27FC236}">
                    <a16:creationId xmlns:a16="http://schemas.microsoft.com/office/drawing/2014/main" id="{F008BED4-82A8-9E49-851F-1225B08937BB}"/>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281" name="Picture 280">
                <a:extLst>
                  <a:ext uri="{FF2B5EF4-FFF2-40B4-BE49-F238E27FC236}">
                    <a16:creationId xmlns:a16="http://schemas.microsoft.com/office/drawing/2014/main" id="{44E50106-7DAC-A04A-BE14-5E8C611E5AD2}"/>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282" name="Group 281">
                <a:extLst>
                  <a:ext uri="{FF2B5EF4-FFF2-40B4-BE49-F238E27FC236}">
                    <a16:creationId xmlns:a16="http://schemas.microsoft.com/office/drawing/2014/main" id="{F1C571E3-2B4B-0A49-BC34-1959A31F3ADA}"/>
                  </a:ext>
                </a:extLst>
              </p:cNvPr>
              <p:cNvGrpSpPr/>
              <p:nvPr/>
            </p:nvGrpSpPr>
            <p:grpSpPr>
              <a:xfrm>
                <a:off x="4948706" y="2807153"/>
                <a:ext cx="396240" cy="91440"/>
                <a:chOff x="4495800" y="5410200"/>
                <a:chExt cx="396240" cy="91440"/>
              </a:xfrm>
            </p:grpSpPr>
            <p:sp>
              <p:nvSpPr>
                <p:cNvPr id="310" name="Oval 309">
                  <a:extLst>
                    <a:ext uri="{FF2B5EF4-FFF2-40B4-BE49-F238E27FC236}">
                      <a16:creationId xmlns:a16="http://schemas.microsoft.com/office/drawing/2014/main" id="{D5FDDF6E-4D88-9A4D-B148-8BF497EE19E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1" name="Oval 310">
                  <a:extLst>
                    <a:ext uri="{FF2B5EF4-FFF2-40B4-BE49-F238E27FC236}">
                      <a16:creationId xmlns:a16="http://schemas.microsoft.com/office/drawing/2014/main" id="{9B38B9B2-9FD1-C641-9723-5C8C7DF13C29}"/>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12" name="Oval 311">
                  <a:extLst>
                    <a:ext uri="{FF2B5EF4-FFF2-40B4-BE49-F238E27FC236}">
                      <a16:creationId xmlns:a16="http://schemas.microsoft.com/office/drawing/2014/main" id="{E3BE8B87-D76F-C04C-A297-745AE2D7351B}"/>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3" name="Picture 282">
                <a:extLst>
                  <a:ext uri="{FF2B5EF4-FFF2-40B4-BE49-F238E27FC236}">
                    <a16:creationId xmlns:a16="http://schemas.microsoft.com/office/drawing/2014/main" id="{EB0EE47D-5705-7B4C-A6AD-66A4E31E0254}"/>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284" name="Picture 283">
                <a:extLst>
                  <a:ext uri="{FF2B5EF4-FFF2-40B4-BE49-F238E27FC236}">
                    <a16:creationId xmlns:a16="http://schemas.microsoft.com/office/drawing/2014/main" id="{3907772B-AC28-7340-9B10-6C556BCA9CE0}"/>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285" name="Group 284">
                <a:extLst>
                  <a:ext uri="{FF2B5EF4-FFF2-40B4-BE49-F238E27FC236}">
                    <a16:creationId xmlns:a16="http://schemas.microsoft.com/office/drawing/2014/main" id="{DC662753-3C9B-1F4C-9ACE-02ABEB797C98}"/>
                  </a:ext>
                </a:extLst>
              </p:cNvPr>
              <p:cNvGrpSpPr/>
              <p:nvPr/>
            </p:nvGrpSpPr>
            <p:grpSpPr>
              <a:xfrm>
                <a:off x="6011212" y="2807153"/>
                <a:ext cx="396240" cy="91440"/>
                <a:chOff x="4495800" y="5410200"/>
                <a:chExt cx="396240" cy="91440"/>
              </a:xfrm>
            </p:grpSpPr>
            <p:sp>
              <p:nvSpPr>
                <p:cNvPr id="307" name="Oval 306">
                  <a:extLst>
                    <a:ext uri="{FF2B5EF4-FFF2-40B4-BE49-F238E27FC236}">
                      <a16:creationId xmlns:a16="http://schemas.microsoft.com/office/drawing/2014/main" id="{AC05281B-5FBC-DB45-A443-5FFEF62EE7FC}"/>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8" name="Oval 307">
                  <a:extLst>
                    <a:ext uri="{FF2B5EF4-FFF2-40B4-BE49-F238E27FC236}">
                      <a16:creationId xmlns:a16="http://schemas.microsoft.com/office/drawing/2014/main" id="{D056412A-99F0-E040-9BF8-1427FDA3386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9" name="Oval 308">
                  <a:extLst>
                    <a:ext uri="{FF2B5EF4-FFF2-40B4-BE49-F238E27FC236}">
                      <a16:creationId xmlns:a16="http://schemas.microsoft.com/office/drawing/2014/main" id="{7E72C77B-D4B2-A848-B760-9C6864D6D52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6" name="Picture 285">
                <a:extLst>
                  <a:ext uri="{FF2B5EF4-FFF2-40B4-BE49-F238E27FC236}">
                    <a16:creationId xmlns:a16="http://schemas.microsoft.com/office/drawing/2014/main" id="{5FA22BBB-C061-F04D-A62F-5B9CD16DC01C}"/>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287" name="Picture 286">
                <a:extLst>
                  <a:ext uri="{FF2B5EF4-FFF2-40B4-BE49-F238E27FC236}">
                    <a16:creationId xmlns:a16="http://schemas.microsoft.com/office/drawing/2014/main" id="{F8DA547F-5067-3740-A0B5-DBCB9104B819}"/>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288" name="Group 287">
                <a:extLst>
                  <a:ext uri="{FF2B5EF4-FFF2-40B4-BE49-F238E27FC236}">
                    <a16:creationId xmlns:a16="http://schemas.microsoft.com/office/drawing/2014/main" id="{8D88C276-755D-A34B-A9F7-73AA17ECCBE2}"/>
                  </a:ext>
                </a:extLst>
              </p:cNvPr>
              <p:cNvGrpSpPr/>
              <p:nvPr/>
            </p:nvGrpSpPr>
            <p:grpSpPr>
              <a:xfrm>
                <a:off x="7082306" y="2807153"/>
                <a:ext cx="396240" cy="91440"/>
                <a:chOff x="4495800" y="5410200"/>
                <a:chExt cx="396240" cy="91440"/>
              </a:xfrm>
            </p:grpSpPr>
            <p:sp>
              <p:nvSpPr>
                <p:cNvPr id="304" name="Oval 303">
                  <a:extLst>
                    <a:ext uri="{FF2B5EF4-FFF2-40B4-BE49-F238E27FC236}">
                      <a16:creationId xmlns:a16="http://schemas.microsoft.com/office/drawing/2014/main" id="{BB875923-D866-7B43-A471-A4A76D748AB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5" name="Oval 304">
                  <a:extLst>
                    <a:ext uri="{FF2B5EF4-FFF2-40B4-BE49-F238E27FC236}">
                      <a16:creationId xmlns:a16="http://schemas.microsoft.com/office/drawing/2014/main" id="{6DE31C93-F485-BE45-9843-8F6D5F68D75D}"/>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6" name="Oval 305">
                  <a:extLst>
                    <a:ext uri="{FF2B5EF4-FFF2-40B4-BE49-F238E27FC236}">
                      <a16:creationId xmlns:a16="http://schemas.microsoft.com/office/drawing/2014/main" id="{55C90A3F-4E15-0142-8A17-1AA4A57DC1D2}"/>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289" name="Picture 288">
                <a:extLst>
                  <a:ext uri="{FF2B5EF4-FFF2-40B4-BE49-F238E27FC236}">
                    <a16:creationId xmlns:a16="http://schemas.microsoft.com/office/drawing/2014/main" id="{E1BEF2B9-EF8C-7B42-BCCA-29643E7BDC54}"/>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290" name="Picture 289">
                <a:extLst>
                  <a:ext uri="{FF2B5EF4-FFF2-40B4-BE49-F238E27FC236}">
                    <a16:creationId xmlns:a16="http://schemas.microsoft.com/office/drawing/2014/main" id="{3070BFCD-E75C-C847-84BE-F1F828A71A81}"/>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291" name="Group 290">
                <a:extLst>
                  <a:ext uri="{FF2B5EF4-FFF2-40B4-BE49-F238E27FC236}">
                    <a16:creationId xmlns:a16="http://schemas.microsoft.com/office/drawing/2014/main" id="{BAE23BC1-9D60-A84F-8548-98244025293A}"/>
                  </a:ext>
                </a:extLst>
              </p:cNvPr>
              <p:cNvGrpSpPr/>
              <p:nvPr/>
            </p:nvGrpSpPr>
            <p:grpSpPr>
              <a:xfrm>
                <a:off x="8149106" y="2807153"/>
                <a:ext cx="396240" cy="91440"/>
                <a:chOff x="4495800" y="5410200"/>
                <a:chExt cx="396240" cy="91440"/>
              </a:xfrm>
            </p:grpSpPr>
            <p:sp>
              <p:nvSpPr>
                <p:cNvPr id="301" name="Oval 300">
                  <a:extLst>
                    <a:ext uri="{FF2B5EF4-FFF2-40B4-BE49-F238E27FC236}">
                      <a16:creationId xmlns:a16="http://schemas.microsoft.com/office/drawing/2014/main" id="{87922062-6F09-8E4F-BDB9-B07DBEF1689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2" name="Oval 301">
                  <a:extLst>
                    <a:ext uri="{FF2B5EF4-FFF2-40B4-BE49-F238E27FC236}">
                      <a16:creationId xmlns:a16="http://schemas.microsoft.com/office/drawing/2014/main" id="{1C65155F-13C5-6941-A74E-53E559FF304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303" name="Oval 302">
                  <a:extLst>
                    <a:ext uri="{FF2B5EF4-FFF2-40B4-BE49-F238E27FC236}">
                      <a16:creationId xmlns:a16="http://schemas.microsoft.com/office/drawing/2014/main" id="{824CC0C8-67AC-6F4A-940B-CE9111B984C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92" name="TextBox 291">
                <a:extLst>
                  <a:ext uri="{FF2B5EF4-FFF2-40B4-BE49-F238E27FC236}">
                    <a16:creationId xmlns:a16="http://schemas.microsoft.com/office/drawing/2014/main" id="{18F5E467-D2B4-D549-A785-51143DF32967}"/>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293" name="TextBox 292">
                <a:extLst>
                  <a:ext uri="{FF2B5EF4-FFF2-40B4-BE49-F238E27FC236}">
                    <a16:creationId xmlns:a16="http://schemas.microsoft.com/office/drawing/2014/main" id="{1B41268E-448C-7542-BD25-A16E269C0D46}"/>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294" name="TextBox 293">
                <a:extLst>
                  <a:ext uri="{FF2B5EF4-FFF2-40B4-BE49-F238E27FC236}">
                    <a16:creationId xmlns:a16="http://schemas.microsoft.com/office/drawing/2014/main" id="{9D4401D7-81EE-0A42-9538-FE7F46B9EFCB}"/>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295" name="TextBox 294">
                <a:extLst>
                  <a:ext uri="{FF2B5EF4-FFF2-40B4-BE49-F238E27FC236}">
                    <a16:creationId xmlns:a16="http://schemas.microsoft.com/office/drawing/2014/main" id="{7741B642-13DA-1647-BB76-27B36FFFABE7}"/>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296" name="TextBox 295">
                <a:extLst>
                  <a:ext uri="{FF2B5EF4-FFF2-40B4-BE49-F238E27FC236}">
                    <a16:creationId xmlns:a16="http://schemas.microsoft.com/office/drawing/2014/main" id="{C9A49DEC-C18B-9A47-BAFA-EBC672FF01B4}"/>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297" name="TextBox 296">
                <a:extLst>
                  <a:ext uri="{FF2B5EF4-FFF2-40B4-BE49-F238E27FC236}">
                    <a16:creationId xmlns:a16="http://schemas.microsoft.com/office/drawing/2014/main" id="{89B06E26-7B0E-2145-921C-2F00B9B85359}"/>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298" name="TextBox 297">
                <a:extLst>
                  <a:ext uri="{FF2B5EF4-FFF2-40B4-BE49-F238E27FC236}">
                    <a16:creationId xmlns:a16="http://schemas.microsoft.com/office/drawing/2014/main" id="{B5BAEE6D-7674-9B4D-BEB7-DFD599E8B30D}"/>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299" name="TextBox 298">
                <a:extLst>
                  <a:ext uri="{FF2B5EF4-FFF2-40B4-BE49-F238E27FC236}">
                    <a16:creationId xmlns:a16="http://schemas.microsoft.com/office/drawing/2014/main" id="{DF9C51C7-547C-E246-807E-E2F8D3D8312C}"/>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300" name="Rectangle 299">
                <a:extLst>
                  <a:ext uri="{FF2B5EF4-FFF2-40B4-BE49-F238E27FC236}">
                    <a16:creationId xmlns:a16="http://schemas.microsoft.com/office/drawing/2014/main" id="{17E3DCA8-394E-6B45-A9B4-D3E050D1CC15}"/>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62" name="Down Arrow 261">
              <a:extLst>
                <a:ext uri="{FF2B5EF4-FFF2-40B4-BE49-F238E27FC236}">
                  <a16:creationId xmlns:a16="http://schemas.microsoft.com/office/drawing/2014/main" id="{9D3B99A8-8036-584B-8026-98F17035E73B}"/>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3" name="Down Arrow 262">
              <a:extLst>
                <a:ext uri="{FF2B5EF4-FFF2-40B4-BE49-F238E27FC236}">
                  <a16:creationId xmlns:a16="http://schemas.microsoft.com/office/drawing/2014/main" id="{A819FB7E-C5CC-6041-9649-08A41E97B8BA}"/>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4" name="Down Arrow 263">
              <a:extLst>
                <a:ext uri="{FF2B5EF4-FFF2-40B4-BE49-F238E27FC236}">
                  <a16:creationId xmlns:a16="http://schemas.microsoft.com/office/drawing/2014/main" id="{F848ACD3-D318-F849-AE60-31748FA59860}"/>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5" name="Down Arrow 264">
              <a:extLst>
                <a:ext uri="{FF2B5EF4-FFF2-40B4-BE49-F238E27FC236}">
                  <a16:creationId xmlns:a16="http://schemas.microsoft.com/office/drawing/2014/main" id="{2A894576-0EED-8D44-829C-C5DAD266C873}"/>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66" name="TextBox 265">
              <a:extLst>
                <a:ext uri="{FF2B5EF4-FFF2-40B4-BE49-F238E27FC236}">
                  <a16:creationId xmlns:a16="http://schemas.microsoft.com/office/drawing/2014/main" id="{9DBC7AC0-C2B2-6A40-8195-9B9BC60B7BA9}"/>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267" name="TextBox 266">
              <a:extLst>
                <a:ext uri="{FF2B5EF4-FFF2-40B4-BE49-F238E27FC236}">
                  <a16:creationId xmlns:a16="http://schemas.microsoft.com/office/drawing/2014/main" id="{1446F7F4-AEBE-F945-8F40-EF83174ED67E}"/>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330" name="Picture 329" descr="A close up of a map&#13;&#10;&#13;&#10;Description automatically generated">
            <a:extLst>
              <a:ext uri="{FF2B5EF4-FFF2-40B4-BE49-F238E27FC236}">
                <a16:creationId xmlns:a16="http://schemas.microsoft.com/office/drawing/2014/main" id="{FAEE9BE5-5692-3C4C-9A71-68B8113E7769}"/>
              </a:ext>
            </a:extLst>
          </p:cNvPr>
          <p:cNvPicPr>
            <a:picLocks noChangeAspect="1"/>
          </p:cNvPicPr>
          <p:nvPr/>
        </p:nvPicPr>
        <p:blipFill>
          <a:blip r:embed="rId9"/>
          <a:stretch>
            <a:fillRect/>
          </a:stretch>
        </p:blipFill>
        <p:spPr>
          <a:xfrm>
            <a:off x="6553200" y="2552700"/>
            <a:ext cx="2333336" cy="1638300"/>
          </a:xfrm>
          <a:prstGeom prst="rect">
            <a:avLst/>
          </a:prstGeom>
        </p:spPr>
      </p:pic>
    </p:spTree>
    <p:extLst>
      <p:ext uri="{BB962C8B-B14F-4D97-AF65-F5344CB8AC3E}">
        <p14:creationId xmlns:p14="http://schemas.microsoft.com/office/powerpoint/2010/main" val="105299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E15D-7D5C-0247-8750-B8453CB479C7}"/>
              </a:ext>
            </a:extLst>
          </p:cNvPr>
          <p:cNvSpPr>
            <a:spLocks noGrp="1"/>
          </p:cNvSpPr>
          <p:nvPr>
            <p:ph type="title"/>
          </p:nvPr>
        </p:nvSpPr>
        <p:spPr/>
        <p:txBody>
          <a:bodyPr/>
          <a:lstStyle/>
          <a:p>
            <a:r>
              <a:rPr lang="en-US" dirty="0"/>
              <a:t>What’s Missing in the Isolate Naming?</a:t>
            </a:r>
            <a:br>
              <a:rPr lang="en-US" dirty="0"/>
            </a:br>
            <a:r>
              <a:rPr lang="en-US" sz="2400" dirty="0"/>
              <a:t>HA2.152.03.02.D.CI, HA2.152.03.*.*.CI, HA2.152.03.*.*.CI</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81671876-02F0-394F-B65E-ABA298D3FB09}"/>
              </a:ext>
            </a:extLst>
          </p:cNvPr>
          <p:cNvSpPr>
            <a:spLocks noGrp="1"/>
          </p:cNvSpPr>
          <p:nvPr>
            <p:ph idx="1"/>
          </p:nvPr>
        </p:nvSpPr>
        <p:spPr/>
        <p:txBody>
          <a:bodyPr/>
          <a:lstStyle/>
          <a:p>
            <a:r>
              <a:rPr lang="en-US" dirty="0"/>
              <a:t>Line replicas are part of the line name?</a:t>
            </a:r>
          </a:p>
          <a:p>
            <a:r>
              <a:rPr lang="en-US" dirty="0"/>
              <a:t>Using term “Isolate” when it should be a community.</a:t>
            </a:r>
          </a:p>
        </p:txBody>
      </p:sp>
      <p:sp>
        <p:nvSpPr>
          <p:cNvPr id="4" name="Slide Number Placeholder 3">
            <a:extLst>
              <a:ext uri="{FF2B5EF4-FFF2-40B4-BE49-F238E27FC236}">
                <a16:creationId xmlns:a16="http://schemas.microsoft.com/office/drawing/2014/main" id="{147D9ECE-69E2-B14B-AF56-C0148742A693}"/>
              </a:ext>
            </a:extLst>
          </p:cNvPr>
          <p:cNvSpPr>
            <a:spLocks noGrp="1"/>
          </p:cNvSpPr>
          <p:nvPr>
            <p:ph type="sldNum" sz="quarter" idx="11"/>
          </p:nvPr>
        </p:nvSpPr>
        <p:spPr/>
        <p:txBody>
          <a:bodyPr/>
          <a:lstStyle/>
          <a:p>
            <a:pPr>
              <a:defRPr/>
            </a:pPr>
            <a:fld id="{3EF4E9CC-9D91-476E-91FD-5BEEC1642931}" type="slidenum">
              <a:rPr lang="en-US" altLang="x-none" smtClean="0"/>
              <a:pPr>
                <a:defRPr/>
              </a:pPr>
              <a:t>12</a:t>
            </a:fld>
            <a:endParaRPr lang="en-US" altLang="x-none"/>
          </a:p>
        </p:txBody>
      </p:sp>
    </p:spTree>
    <p:extLst>
      <p:ext uri="{BB962C8B-B14F-4D97-AF65-F5344CB8AC3E}">
        <p14:creationId xmlns:p14="http://schemas.microsoft.com/office/powerpoint/2010/main" val="35598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 Identify Core Concepts</a:t>
            </a:r>
          </a:p>
        </p:txBody>
      </p:sp>
      <p:sp>
        <p:nvSpPr>
          <p:cNvPr id="2" name="Content Placeholder 1">
            <a:extLst>
              <a:ext uri="{FF2B5EF4-FFF2-40B4-BE49-F238E27FC236}">
                <a16:creationId xmlns:a16="http://schemas.microsoft.com/office/drawing/2014/main" id="{BCD50CCF-0026-7C48-B52D-D1B4337A2A88}"/>
              </a:ext>
            </a:extLst>
          </p:cNvPr>
          <p:cNvSpPr>
            <a:spLocks noGrp="1"/>
          </p:cNvSpPr>
          <p:nvPr>
            <p:ph idx="1"/>
          </p:nvPr>
        </p:nvSpPr>
        <p:spPr>
          <a:xfrm>
            <a:off x="571273" y="2330508"/>
            <a:ext cx="5143727" cy="2851092"/>
          </a:xfrm>
        </p:spPr>
        <p:txBody>
          <a:bodyPr/>
          <a:lstStyle/>
          <a:p>
            <a:r>
              <a:rPr lang="en-US" sz="2400" b="1" i="1" dirty="0"/>
              <a:t>Community (Isolate)</a:t>
            </a:r>
          </a:p>
          <a:p>
            <a:pPr lvl="1"/>
            <a:r>
              <a:rPr lang="en-US" sz="2000" dirty="0"/>
              <a:t>A cell or group of cells.</a:t>
            </a:r>
          </a:p>
          <a:p>
            <a:pPr lvl="1"/>
            <a:r>
              <a:rPr lang="en-US" sz="2000" dirty="0"/>
              <a:t>Key: line, transfer, EPD, clone, species, experiment</a:t>
            </a:r>
          </a:p>
          <a:p>
            <a:r>
              <a:rPr lang="en-US" sz="2400" b="1" i="1" dirty="0"/>
              <a:t>Mutation</a:t>
            </a:r>
          </a:p>
          <a:p>
            <a:pPr lvl="1"/>
            <a:r>
              <a:rPr lang="en-US" sz="2000" dirty="0"/>
              <a:t>A change in the genome at a location.</a:t>
            </a:r>
          </a:p>
          <a:p>
            <a:pPr lvl="1"/>
            <a:r>
              <a:rPr lang="en-US" sz="2000" dirty="0"/>
              <a:t>Key: position, new nucleotides</a:t>
            </a:r>
          </a:p>
          <a:p>
            <a:r>
              <a:rPr lang="en-US" sz="2400" b="1" i="1" dirty="0"/>
              <a:t>Culture</a:t>
            </a:r>
          </a:p>
          <a:p>
            <a:pPr lvl="1"/>
            <a:r>
              <a:rPr lang="en-US" sz="2000" dirty="0"/>
              <a:t>The environment in which cells are grown and phenotype is measured.</a:t>
            </a:r>
          </a:p>
          <a:p>
            <a:pPr lvl="1"/>
            <a:r>
              <a:rPr lang="en-US" sz="2000" dirty="0"/>
              <a:t>Key: Community, conditions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13</a:t>
            </a:fld>
            <a:endParaRPr lang="en-US" altLang="en-US" sz="1800"/>
          </a:p>
        </p:txBody>
      </p:sp>
      <p:grpSp>
        <p:nvGrpSpPr>
          <p:cNvPr id="124" name="Group 123">
            <a:extLst>
              <a:ext uri="{FF2B5EF4-FFF2-40B4-BE49-F238E27FC236}">
                <a16:creationId xmlns:a16="http://schemas.microsoft.com/office/drawing/2014/main" id="{D96AC67A-C3CD-A44B-B0AC-0F6B806D2843}"/>
              </a:ext>
            </a:extLst>
          </p:cNvPr>
          <p:cNvGrpSpPr/>
          <p:nvPr/>
        </p:nvGrpSpPr>
        <p:grpSpPr>
          <a:xfrm>
            <a:off x="6400800" y="2133599"/>
            <a:ext cx="2147464" cy="1447799"/>
            <a:chOff x="3200400" y="1981200"/>
            <a:chExt cx="2743200" cy="1828800"/>
          </a:xfrm>
        </p:grpSpPr>
        <p:grpSp>
          <p:nvGrpSpPr>
            <p:cNvPr id="125" name="Group 124">
              <a:extLst>
                <a:ext uri="{FF2B5EF4-FFF2-40B4-BE49-F238E27FC236}">
                  <a16:creationId xmlns:a16="http://schemas.microsoft.com/office/drawing/2014/main" id="{AC4DECC5-1D08-7440-AC93-428F17D265C5}"/>
                </a:ext>
              </a:extLst>
            </p:cNvPr>
            <p:cNvGrpSpPr/>
            <p:nvPr/>
          </p:nvGrpSpPr>
          <p:grpSpPr>
            <a:xfrm>
              <a:off x="5469129" y="3131361"/>
              <a:ext cx="410921" cy="267984"/>
              <a:chOff x="-646141" y="3398284"/>
              <a:chExt cx="1292282" cy="867810"/>
            </a:xfrm>
          </p:grpSpPr>
          <p:pic>
            <p:nvPicPr>
              <p:cNvPr id="224" name="Picture 223">
                <a:extLst>
                  <a:ext uri="{FF2B5EF4-FFF2-40B4-BE49-F238E27FC236}">
                    <a16:creationId xmlns:a16="http://schemas.microsoft.com/office/drawing/2014/main" id="{19C4EC4A-B012-3B44-858E-D7F7DD0F3132}"/>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5" name="Picture 224">
                <a:extLst>
                  <a:ext uri="{FF2B5EF4-FFF2-40B4-BE49-F238E27FC236}">
                    <a16:creationId xmlns:a16="http://schemas.microsoft.com/office/drawing/2014/main" id="{C0C426AC-A010-DF42-B959-55EBEBAABFBA}"/>
                  </a:ext>
                </a:extLst>
              </p:cNvPr>
              <p:cNvPicPr>
                <a:picLocks noChangeAspect="1"/>
              </p:cNvPicPr>
              <p:nvPr/>
            </p:nvPicPr>
            <p:blipFill>
              <a:blip r:embed="rId3"/>
              <a:stretch>
                <a:fillRect/>
              </a:stretch>
            </p:blipFill>
            <p:spPr>
              <a:xfrm>
                <a:off x="-272659" y="3618497"/>
                <a:ext cx="545318" cy="542850"/>
              </a:xfrm>
              <a:prstGeom prst="rect">
                <a:avLst/>
              </a:prstGeom>
            </p:spPr>
          </p:pic>
          <p:pic>
            <p:nvPicPr>
              <p:cNvPr id="226" name="Picture 225">
                <a:extLst>
                  <a:ext uri="{FF2B5EF4-FFF2-40B4-BE49-F238E27FC236}">
                    <a16:creationId xmlns:a16="http://schemas.microsoft.com/office/drawing/2014/main" id="{19011682-288E-FC4E-914D-15532E5EF536}"/>
                  </a:ext>
                </a:extLst>
              </p:cNvPr>
              <p:cNvPicPr>
                <a:picLocks noChangeAspect="1"/>
              </p:cNvPicPr>
              <p:nvPr/>
            </p:nvPicPr>
            <p:blipFill>
              <a:blip r:embed="rId3"/>
              <a:stretch>
                <a:fillRect/>
              </a:stretch>
            </p:blipFill>
            <p:spPr>
              <a:xfrm>
                <a:off x="-272659" y="3613968"/>
                <a:ext cx="545318" cy="542850"/>
              </a:xfrm>
              <a:prstGeom prst="rect">
                <a:avLst/>
              </a:prstGeom>
            </p:spPr>
          </p:pic>
        </p:grpSp>
        <p:grpSp>
          <p:nvGrpSpPr>
            <p:cNvPr id="126" name="Group 125">
              <a:extLst>
                <a:ext uri="{FF2B5EF4-FFF2-40B4-BE49-F238E27FC236}">
                  <a16:creationId xmlns:a16="http://schemas.microsoft.com/office/drawing/2014/main" id="{8521AF64-A9B0-C14A-AF5E-CCE2D2980363}"/>
                </a:ext>
              </a:extLst>
            </p:cNvPr>
            <p:cNvGrpSpPr/>
            <p:nvPr/>
          </p:nvGrpSpPr>
          <p:grpSpPr>
            <a:xfrm>
              <a:off x="3201391" y="3124023"/>
              <a:ext cx="410921" cy="267984"/>
              <a:chOff x="-646141" y="3398284"/>
              <a:chExt cx="1292282" cy="867810"/>
            </a:xfrm>
          </p:grpSpPr>
          <p:pic>
            <p:nvPicPr>
              <p:cNvPr id="222" name="Picture 221">
                <a:extLst>
                  <a:ext uri="{FF2B5EF4-FFF2-40B4-BE49-F238E27FC236}">
                    <a16:creationId xmlns:a16="http://schemas.microsoft.com/office/drawing/2014/main" id="{77C5051E-08CA-B44F-A391-2FD9A8E1AE13}"/>
                  </a:ext>
                </a:extLst>
              </p:cNvPr>
              <p:cNvPicPr>
                <a:picLocks noChangeAspect="1"/>
              </p:cNvPicPr>
              <p:nvPr/>
            </p:nvPicPr>
            <p:blipFill>
              <a:blip r:embed="rId2"/>
              <a:stretch>
                <a:fillRect/>
              </a:stretch>
            </p:blipFill>
            <p:spPr>
              <a:xfrm>
                <a:off x="-646141" y="3398284"/>
                <a:ext cx="1292282" cy="867810"/>
              </a:xfrm>
              <a:prstGeom prst="rect">
                <a:avLst/>
              </a:prstGeom>
            </p:spPr>
          </p:pic>
          <p:pic>
            <p:nvPicPr>
              <p:cNvPr id="223" name="Picture 222">
                <a:extLst>
                  <a:ext uri="{FF2B5EF4-FFF2-40B4-BE49-F238E27FC236}">
                    <a16:creationId xmlns:a16="http://schemas.microsoft.com/office/drawing/2014/main" id="{6CD88751-048F-4C41-B4FE-59A1CD162959}"/>
                  </a:ext>
                </a:extLst>
              </p:cNvPr>
              <p:cNvPicPr>
                <a:picLocks noChangeAspect="1"/>
              </p:cNvPicPr>
              <p:nvPr/>
            </p:nvPicPr>
            <p:blipFill>
              <a:blip r:embed="rId3"/>
              <a:stretch>
                <a:fillRect/>
              </a:stretch>
            </p:blipFill>
            <p:spPr>
              <a:xfrm>
                <a:off x="-272659" y="3618497"/>
                <a:ext cx="545318" cy="542850"/>
              </a:xfrm>
              <a:prstGeom prst="rect">
                <a:avLst/>
              </a:prstGeom>
            </p:spPr>
          </p:pic>
        </p:grpSp>
        <p:pic>
          <p:nvPicPr>
            <p:cNvPr id="127" name="Picture 126">
              <a:extLst>
                <a:ext uri="{FF2B5EF4-FFF2-40B4-BE49-F238E27FC236}">
                  <a16:creationId xmlns:a16="http://schemas.microsoft.com/office/drawing/2014/main" id="{949598D6-0F6C-9D4E-A4EC-1396858DC4B0}"/>
                </a:ext>
              </a:extLst>
            </p:cNvPr>
            <p:cNvPicPr>
              <a:picLocks noChangeAspect="1"/>
            </p:cNvPicPr>
            <p:nvPr/>
          </p:nvPicPr>
          <p:blipFill>
            <a:blip r:embed="rId4"/>
            <a:stretch>
              <a:fillRect/>
            </a:stretch>
          </p:blipFill>
          <p:spPr>
            <a:xfrm>
              <a:off x="3854612" y="1981200"/>
              <a:ext cx="335672" cy="244490"/>
            </a:xfrm>
            <a:prstGeom prst="rect">
              <a:avLst/>
            </a:prstGeom>
          </p:spPr>
        </p:pic>
        <p:pic>
          <p:nvPicPr>
            <p:cNvPr id="128" name="Picture 127">
              <a:extLst>
                <a:ext uri="{FF2B5EF4-FFF2-40B4-BE49-F238E27FC236}">
                  <a16:creationId xmlns:a16="http://schemas.microsoft.com/office/drawing/2014/main" id="{9EC2158C-5ABC-D846-B658-04169ABD510E}"/>
                </a:ext>
              </a:extLst>
            </p:cNvPr>
            <p:cNvPicPr>
              <a:picLocks noChangeAspect="1"/>
            </p:cNvPicPr>
            <p:nvPr/>
          </p:nvPicPr>
          <p:blipFill>
            <a:blip r:embed="rId5"/>
            <a:stretch>
              <a:fillRect/>
            </a:stretch>
          </p:blipFill>
          <p:spPr>
            <a:xfrm>
              <a:off x="4657396" y="2027310"/>
              <a:ext cx="280592" cy="212399"/>
            </a:xfrm>
            <a:prstGeom prst="rect">
              <a:avLst/>
            </a:prstGeom>
          </p:spPr>
        </p:pic>
        <p:sp>
          <p:nvSpPr>
            <p:cNvPr id="129" name="Striped Right Arrow 128">
              <a:extLst>
                <a:ext uri="{FF2B5EF4-FFF2-40B4-BE49-F238E27FC236}">
                  <a16:creationId xmlns:a16="http://schemas.microsoft.com/office/drawing/2014/main" id="{20A1B90B-78E3-124C-9BB6-4573B4CD6681}"/>
                </a:ext>
              </a:extLst>
            </p:cNvPr>
            <p:cNvSpPr/>
            <p:nvPr/>
          </p:nvSpPr>
          <p:spPr bwMode="auto">
            <a:xfrm rot="5400000">
              <a:off x="4437613" y="2865489"/>
              <a:ext cx="140522" cy="145382"/>
            </a:xfrm>
            <a:prstGeom prst="strip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pic>
          <p:nvPicPr>
            <p:cNvPr id="130" name="Picture 129">
              <a:extLst>
                <a:ext uri="{FF2B5EF4-FFF2-40B4-BE49-F238E27FC236}">
                  <a16:creationId xmlns:a16="http://schemas.microsoft.com/office/drawing/2014/main" id="{ADEDE83F-24F8-2143-9106-C179C7E21259}"/>
                </a:ext>
              </a:extLst>
            </p:cNvPr>
            <p:cNvPicPr>
              <a:picLocks noChangeAspect="1"/>
            </p:cNvPicPr>
            <p:nvPr/>
          </p:nvPicPr>
          <p:blipFill>
            <a:blip r:embed="rId6"/>
            <a:stretch>
              <a:fillRect/>
            </a:stretch>
          </p:blipFill>
          <p:spPr>
            <a:xfrm flipH="1">
              <a:off x="3248859" y="3014086"/>
              <a:ext cx="117997" cy="56222"/>
            </a:xfrm>
            <a:prstGeom prst="rect">
              <a:avLst/>
            </a:prstGeom>
          </p:spPr>
        </p:pic>
        <p:pic>
          <p:nvPicPr>
            <p:cNvPr id="131" name="Picture 130">
              <a:extLst>
                <a:ext uri="{FF2B5EF4-FFF2-40B4-BE49-F238E27FC236}">
                  <a16:creationId xmlns:a16="http://schemas.microsoft.com/office/drawing/2014/main" id="{658430E9-CB03-B845-9F8F-6B95A91FF32A}"/>
                </a:ext>
              </a:extLst>
            </p:cNvPr>
            <p:cNvPicPr>
              <a:picLocks noChangeAspect="1"/>
            </p:cNvPicPr>
            <p:nvPr/>
          </p:nvPicPr>
          <p:blipFill>
            <a:blip r:embed="rId6"/>
            <a:stretch>
              <a:fillRect/>
            </a:stretch>
          </p:blipFill>
          <p:spPr>
            <a:xfrm flipH="1">
              <a:off x="3418470" y="3014086"/>
              <a:ext cx="117997" cy="56222"/>
            </a:xfrm>
            <a:prstGeom prst="rect">
              <a:avLst/>
            </a:prstGeom>
          </p:spPr>
        </p:pic>
        <p:pic>
          <p:nvPicPr>
            <p:cNvPr id="132" name="Picture 131">
              <a:extLst>
                <a:ext uri="{FF2B5EF4-FFF2-40B4-BE49-F238E27FC236}">
                  <a16:creationId xmlns:a16="http://schemas.microsoft.com/office/drawing/2014/main" id="{9829C699-BC6F-C74D-8DF3-F047AF765C68}"/>
                </a:ext>
              </a:extLst>
            </p:cNvPr>
            <p:cNvPicPr>
              <a:picLocks noChangeAspect="1"/>
            </p:cNvPicPr>
            <p:nvPr/>
          </p:nvPicPr>
          <p:blipFill>
            <a:blip r:embed="rId6"/>
            <a:stretch>
              <a:fillRect/>
            </a:stretch>
          </p:blipFill>
          <p:spPr>
            <a:xfrm flipH="1">
              <a:off x="3588080" y="3014086"/>
              <a:ext cx="117997" cy="56222"/>
            </a:xfrm>
            <a:prstGeom prst="rect">
              <a:avLst/>
            </a:prstGeom>
          </p:spPr>
        </p:pic>
        <p:pic>
          <p:nvPicPr>
            <p:cNvPr id="133" name="Picture 132">
              <a:extLst>
                <a:ext uri="{FF2B5EF4-FFF2-40B4-BE49-F238E27FC236}">
                  <a16:creationId xmlns:a16="http://schemas.microsoft.com/office/drawing/2014/main" id="{1F127ADD-8542-8646-90D3-32C05FA14415}"/>
                </a:ext>
              </a:extLst>
            </p:cNvPr>
            <p:cNvPicPr>
              <a:picLocks noChangeAspect="1"/>
            </p:cNvPicPr>
            <p:nvPr/>
          </p:nvPicPr>
          <p:blipFill>
            <a:blip r:embed="rId6"/>
            <a:stretch>
              <a:fillRect/>
            </a:stretch>
          </p:blipFill>
          <p:spPr>
            <a:xfrm flipH="1">
              <a:off x="3757691" y="3014086"/>
              <a:ext cx="117997" cy="56222"/>
            </a:xfrm>
            <a:prstGeom prst="rect">
              <a:avLst/>
            </a:prstGeom>
          </p:spPr>
        </p:pic>
        <p:pic>
          <p:nvPicPr>
            <p:cNvPr id="134" name="Picture 133">
              <a:extLst>
                <a:ext uri="{FF2B5EF4-FFF2-40B4-BE49-F238E27FC236}">
                  <a16:creationId xmlns:a16="http://schemas.microsoft.com/office/drawing/2014/main" id="{245CC2B0-B3C2-C142-947E-B3CAD61E052D}"/>
                </a:ext>
              </a:extLst>
            </p:cNvPr>
            <p:cNvPicPr>
              <a:picLocks noChangeAspect="1"/>
            </p:cNvPicPr>
            <p:nvPr/>
          </p:nvPicPr>
          <p:blipFill>
            <a:blip r:embed="rId6"/>
            <a:stretch>
              <a:fillRect/>
            </a:stretch>
          </p:blipFill>
          <p:spPr>
            <a:xfrm flipH="1">
              <a:off x="3930455" y="3014086"/>
              <a:ext cx="117997" cy="56222"/>
            </a:xfrm>
            <a:prstGeom prst="rect">
              <a:avLst/>
            </a:prstGeom>
          </p:spPr>
        </p:pic>
        <p:pic>
          <p:nvPicPr>
            <p:cNvPr id="135" name="Picture 134">
              <a:extLst>
                <a:ext uri="{FF2B5EF4-FFF2-40B4-BE49-F238E27FC236}">
                  <a16:creationId xmlns:a16="http://schemas.microsoft.com/office/drawing/2014/main" id="{9BB62CE0-9031-424C-A8E0-04CBE7EA28E3}"/>
                </a:ext>
              </a:extLst>
            </p:cNvPr>
            <p:cNvPicPr>
              <a:picLocks noChangeAspect="1"/>
            </p:cNvPicPr>
            <p:nvPr/>
          </p:nvPicPr>
          <p:blipFill>
            <a:blip r:embed="rId6"/>
            <a:stretch>
              <a:fillRect/>
            </a:stretch>
          </p:blipFill>
          <p:spPr>
            <a:xfrm flipH="1">
              <a:off x="4100068" y="3014086"/>
              <a:ext cx="117997" cy="56222"/>
            </a:xfrm>
            <a:prstGeom prst="rect">
              <a:avLst/>
            </a:prstGeom>
          </p:spPr>
        </p:pic>
        <p:pic>
          <p:nvPicPr>
            <p:cNvPr id="136" name="Picture 135">
              <a:extLst>
                <a:ext uri="{FF2B5EF4-FFF2-40B4-BE49-F238E27FC236}">
                  <a16:creationId xmlns:a16="http://schemas.microsoft.com/office/drawing/2014/main" id="{E83DE1D6-D52D-A448-B52C-867B8C9C9441}"/>
                </a:ext>
              </a:extLst>
            </p:cNvPr>
            <p:cNvPicPr>
              <a:picLocks noChangeAspect="1"/>
            </p:cNvPicPr>
            <p:nvPr/>
          </p:nvPicPr>
          <p:blipFill>
            <a:blip r:embed="rId6"/>
            <a:stretch>
              <a:fillRect/>
            </a:stretch>
          </p:blipFill>
          <p:spPr>
            <a:xfrm flipH="1">
              <a:off x="4266525" y="3014086"/>
              <a:ext cx="117997" cy="56222"/>
            </a:xfrm>
            <a:prstGeom prst="rect">
              <a:avLst/>
            </a:prstGeom>
          </p:spPr>
        </p:pic>
        <p:pic>
          <p:nvPicPr>
            <p:cNvPr id="137" name="Picture 136">
              <a:extLst>
                <a:ext uri="{FF2B5EF4-FFF2-40B4-BE49-F238E27FC236}">
                  <a16:creationId xmlns:a16="http://schemas.microsoft.com/office/drawing/2014/main" id="{BF4A4A6A-A0BA-6849-89D0-25CB1A9DB7A0}"/>
                </a:ext>
              </a:extLst>
            </p:cNvPr>
            <p:cNvPicPr>
              <a:picLocks noChangeAspect="1"/>
            </p:cNvPicPr>
            <p:nvPr/>
          </p:nvPicPr>
          <p:blipFill>
            <a:blip r:embed="rId6"/>
            <a:stretch>
              <a:fillRect/>
            </a:stretch>
          </p:blipFill>
          <p:spPr>
            <a:xfrm flipH="1">
              <a:off x="4436135" y="3014086"/>
              <a:ext cx="117997" cy="56222"/>
            </a:xfrm>
            <a:prstGeom prst="rect">
              <a:avLst/>
            </a:prstGeom>
          </p:spPr>
        </p:pic>
        <p:pic>
          <p:nvPicPr>
            <p:cNvPr id="138" name="Picture 137">
              <a:extLst>
                <a:ext uri="{FF2B5EF4-FFF2-40B4-BE49-F238E27FC236}">
                  <a16:creationId xmlns:a16="http://schemas.microsoft.com/office/drawing/2014/main" id="{C5D4F086-5D07-A74E-A5A3-A57ED3B3D3A6}"/>
                </a:ext>
              </a:extLst>
            </p:cNvPr>
            <p:cNvPicPr>
              <a:picLocks noChangeAspect="1"/>
            </p:cNvPicPr>
            <p:nvPr/>
          </p:nvPicPr>
          <p:blipFill>
            <a:blip r:embed="rId6"/>
            <a:stretch>
              <a:fillRect/>
            </a:stretch>
          </p:blipFill>
          <p:spPr>
            <a:xfrm flipH="1">
              <a:off x="4633129" y="3014086"/>
              <a:ext cx="117997" cy="56222"/>
            </a:xfrm>
            <a:prstGeom prst="rect">
              <a:avLst/>
            </a:prstGeom>
          </p:spPr>
        </p:pic>
        <p:pic>
          <p:nvPicPr>
            <p:cNvPr id="139" name="Picture 138">
              <a:extLst>
                <a:ext uri="{FF2B5EF4-FFF2-40B4-BE49-F238E27FC236}">
                  <a16:creationId xmlns:a16="http://schemas.microsoft.com/office/drawing/2014/main" id="{E5460A7B-2740-A549-AC46-739B171E803B}"/>
                </a:ext>
              </a:extLst>
            </p:cNvPr>
            <p:cNvPicPr>
              <a:picLocks noChangeAspect="1"/>
            </p:cNvPicPr>
            <p:nvPr/>
          </p:nvPicPr>
          <p:blipFill>
            <a:blip r:embed="rId6"/>
            <a:stretch>
              <a:fillRect/>
            </a:stretch>
          </p:blipFill>
          <p:spPr>
            <a:xfrm flipH="1">
              <a:off x="4802740" y="3014086"/>
              <a:ext cx="117997" cy="56222"/>
            </a:xfrm>
            <a:prstGeom prst="rect">
              <a:avLst/>
            </a:prstGeom>
          </p:spPr>
        </p:pic>
        <p:pic>
          <p:nvPicPr>
            <p:cNvPr id="140" name="Picture 139">
              <a:extLst>
                <a:ext uri="{FF2B5EF4-FFF2-40B4-BE49-F238E27FC236}">
                  <a16:creationId xmlns:a16="http://schemas.microsoft.com/office/drawing/2014/main" id="{0BA84C81-2558-A34B-A601-E13A37A90793}"/>
                </a:ext>
              </a:extLst>
            </p:cNvPr>
            <p:cNvPicPr>
              <a:picLocks noChangeAspect="1"/>
            </p:cNvPicPr>
            <p:nvPr/>
          </p:nvPicPr>
          <p:blipFill>
            <a:blip r:embed="rId6"/>
            <a:stretch>
              <a:fillRect/>
            </a:stretch>
          </p:blipFill>
          <p:spPr>
            <a:xfrm flipH="1">
              <a:off x="4972350" y="3014086"/>
              <a:ext cx="117997" cy="56222"/>
            </a:xfrm>
            <a:prstGeom prst="rect">
              <a:avLst/>
            </a:prstGeom>
          </p:spPr>
        </p:pic>
        <p:pic>
          <p:nvPicPr>
            <p:cNvPr id="141" name="Picture 140">
              <a:extLst>
                <a:ext uri="{FF2B5EF4-FFF2-40B4-BE49-F238E27FC236}">
                  <a16:creationId xmlns:a16="http://schemas.microsoft.com/office/drawing/2014/main" id="{BD781F13-C077-DD47-BBB7-CD3815342022}"/>
                </a:ext>
              </a:extLst>
            </p:cNvPr>
            <p:cNvPicPr>
              <a:picLocks noChangeAspect="1"/>
            </p:cNvPicPr>
            <p:nvPr/>
          </p:nvPicPr>
          <p:blipFill>
            <a:blip r:embed="rId6"/>
            <a:stretch>
              <a:fillRect/>
            </a:stretch>
          </p:blipFill>
          <p:spPr>
            <a:xfrm flipH="1">
              <a:off x="5141961" y="3014086"/>
              <a:ext cx="117997" cy="56222"/>
            </a:xfrm>
            <a:prstGeom prst="rect">
              <a:avLst/>
            </a:prstGeom>
          </p:spPr>
        </p:pic>
        <p:pic>
          <p:nvPicPr>
            <p:cNvPr id="142" name="Picture 141">
              <a:extLst>
                <a:ext uri="{FF2B5EF4-FFF2-40B4-BE49-F238E27FC236}">
                  <a16:creationId xmlns:a16="http://schemas.microsoft.com/office/drawing/2014/main" id="{1D0698C2-FD19-E145-A53D-C24423C13973}"/>
                </a:ext>
              </a:extLst>
            </p:cNvPr>
            <p:cNvPicPr>
              <a:picLocks noChangeAspect="1"/>
            </p:cNvPicPr>
            <p:nvPr/>
          </p:nvPicPr>
          <p:blipFill>
            <a:blip r:embed="rId6"/>
            <a:stretch>
              <a:fillRect/>
            </a:stretch>
          </p:blipFill>
          <p:spPr>
            <a:xfrm flipH="1">
              <a:off x="5314727" y="3014086"/>
              <a:ext cx="117997" cy="56222"/>
            </a:xfrm>
            <a:prstGeom prst="rect">
              <a:avLst/>
            </a:prstGeom>
          </p:spPr>
        </p:pic>
        <p:pic>
          <p:nvPicPr>
            <p:cNvPr id="143" name="Picture 142">
              <a:extLst>
                <a:ext uri="{FF2B5EF4-FFF2-40B4-BE49-F238E27FC236}">
                  <a16:creationId xmlns:a16="http://schemas.microsoft.com/office/drawing/2014/main" id="{BC6AB712-49D9-DC49-A946-235A9660270E}"/>
                </a:ext>
              </a:extLst>
            </p:cNvPr>
            <p:cNvPicPr>
              <a:picLocks noChangeAspect="1"/>
            </p:cNvPicPr>
            <p:nvPr/>
          </p:nvPicPr>
          <p:blipFill>
            <a:blip r:embed="rId6"/>
            <a:stretch>
              <a:fillRect/>
            </a:stretch>
          </p:blipFill>
          <p:spPr>
            <a:xfrm flipH="1">
              <a:off x="5484337" y="3014086"/>
              <a:ext cx="117997" cy="56222"/>
            </a:xfrm>
            <a:prstGeom prst="rect">
              <a:avLst/>
            </a:prstGeom>
          </p:spPr>
        </p:pic>
        <p:pic>
          <p:nvPicPr>
            <p:cNvPr id="144" name="Picture 143">
              <a:extLst>
                <a:ext uri="{FF2B5EF4-FFF2-40B4-BE49-F238E27FC236}">
                  <a16:creationId xmlns:a16="http://schemas.microsoft.com/office/drawing/2014/main" id="{5707E323-A40D-8F48-957F-2905CBF252CA}"/>
                </a:ext>
              </a:extLst>
            </p:cNvPr>
            <p:cNvPicPr>
              <a:picLocks noChangeAspect="1"/>
            </p:cNvPicPr>
            <p:nvPr/>
          </p:nvPicPr>
          <p:blipFill>
            <a:blip r:embed="rId6"/>
            <a:stretch>
              <a:fillRect/>
            </a:stretch>
          </p:blipFill>
          <p:spPr>
            <a:xfrm flipH="1">
              <a:off x="5650794" y="3014086"/>
              <a:ext cx="117997" cy="56222"/>
            </a:xfrm>
            <a:prstGeom prst="rect">
              <a:avLst/>
            </a:prstGeom>
          </p:spPr>
        </p:pic>
        <p:pic>
          <p:nvPicPr>
            <p:cNvPr id="145" name="Picture 144">
              <a:extLst>
                <a:ext uri="{FF2B5EF4-FFF2-40B4-BE49-F238E27FC236}">
                  <a16:creationId xmlns:a16="http://schemas.microsoft.com/office/drawing/2014/main" id="{1527029E-EBF6-8745-B64A-7F1900D238BE}"/>
                </a:ext>
              </a:extLst>
            </p:cNvPr>
            <p:cNvPicPr>
              <a:picLocks noChangeAspect="1"/>
            </p:cNvPicPr>
            <p:nvPr/>
          </p:nvPicPr>
          <p:blipFill>
            <a:blip r:embed="rId6"/>
            <a:stretch>
              <a:fillRect/>
            </a:stretch>
          </p:blipFill>
          <p:spPr>
            <a:xfrm flipH="1">
              <a:off x="5820405" y="3014086"/>
              <a:ext cx="117997" cy="56222"/>
            </a:xfrm>
            <a:prstGeom prst="rect">
              <a:avLst/>
            </a:prstGeom>
          </p:spPr>
        </p:pic>
        <p:sp>
          <p:nvSpPr>
            <p:cNvPr id="146" name="TextBox 145">
              <a:extLst>
                <a:ext uri="{FF2B5EF4-FFF2-40B4-BE49-F238E27FC236}">
                  <a16:creationId xmlns:a16="http://schemas.microsoft.com/office/drawing/2014/main" id="{0EE3228B-D417-B147-B1E8-D6108E0AD6A3}"/>
                </a:ext>
              </a:extLst>
            </p:cNvPr>
            <p:cNvSpPr txBox="1"/>
            <p:nvPr/>
          </p:nvSpPr>
          <p:spPr>
            <a:xfrm>
              <a:off x="3759914" y="3148519"/>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DVH</a:t>
              </a:r>
              <a:r>
                <a:rPr lang="en-US" sz="700" b="1" dirty="0">
                  <a:solidFill>
                    <a:schemeClr val="tx1"/>
                  </a:solidFill>
                  <a:latin typeface="Chalkboard SE" charset="0"/>
                  <a:ea typeface="Chalkboard SE" charset="0"/>
                  <a:cs typeface="Chalkboard SE" charset="0"/>
                </a:rPr>
                <a:t> </a:t>
              </a:r>
            </a:p>
            <a:p>
              <a:pPr algn="ctr"/>
              <a:r>
                <a:rPr lang="en-US" sz="700" b="1" dirty="0">
                  <a:solidFill>
                    <a:schemeClr val="tx1"/>
                  </a:solidFill>
                  <a:latin typeface="Chalkboard SE" charset="0"/>
                  <a:ea typeface="Chalkboard SE" charset="0"/>
                  <a:cs typeface="Chalkboard SE" charset="0"/>
                </a:rPr>
                <a:t>Isolate</a:t>
              </a:r>
            </a:p>
          </p:txBody>
        </p:sp>
        <p:pic>
          <p:nvPicPr>
            <p:cNvPr id="147" name="Picture 146">
              <a:extLst>
                <a:ext uri="{FF2B5EF4-FFF2-40B4-BE49-F238E27FC236}">
                  <a16:creationId xmlns:a16="http://schemas.microsoft.com/office/drawing/2014/main" id="{71DDE387-5A9D-8546-A164-E93B1EF626A5}"/>
                </a:ext>
              </a:extLst>
            </p:cNvPr>
            <p:cNvPicPr>
              <a:picLocks noChangeAspect="1"/>
            </p:cNvPicPr>
            <p:nvPr/>
          </p:nvPicPr>
          <p:blipFill>
            <a:blip r:embed="rId7"/>
            <a:stretch>
              <a:fillRect/>
            </a:stretch>
          </p:blipFill>
          <p:spPr>
            <a:xfrm>
              <a:off x="4235809" y="3109588"/>
              <a:ext cx="518653" cy="247117"/>
            </a:xfrm>
            <a:prstGeom prst="rect">
              <a:avLst/>
            </a:prstGeom>
          </p:spPr>
        </p:pic>
        <p:cxnSp>
          <p:nvCxnSpPr>
            <p:cNvPr id="148" name="Straight Connector 147">
              <a:extLst>
                <a:ext uri="{FF2B5EF4-FFF2-40B4-BE49-F238E27FC236}">
                  <a16:creationId xmlns:a16="http://schemas.microsoft.com/office/drawing/2014/main" id="{858111C8-60A2-C54D-BA92-0C646DEEF354}"/>
                </a:ext>
              </a:extLst>
            </p:cNvPr>
            <p:cNvCxnSpPr/>
            <p:nvPr/>
          </p:nvCxnSpPr>
          <p:spPr bwMode="auto">
            <a:xfrm flipH="1">
              <a:off x="4235809" y="3042197"/>
              <a:ext cx="200328" cy="135226"/>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 name="Straight Connector 148">
              <a:extLst>
                <a:ext uri="{FF2B5EF4-FFF2-40B4-BE49-F238E27FC236}">
                  <a16:creationId xmlns:a16="http://schemas.microsoft.com/office/drawing/2014/main" id="{E52F47D8-3C7C-4847-82E3-FB184E9A74F1}"/>
                </a:ext>
              </a:extLst>
            </p:cNvPr>
            <p:cNvCxnSpPr/>
            <p:nvPr/>
          </p:nvCxnSpPr>
          <p:spPr bwMode="auto">
            <a:xfrm>
              <a:off x="4554133" y="3042197"/>
              <a:ext cx="210167" cy="133849"/>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 name="Straight Arrow Connector 149">
              <a:extLst>
                <a:ext uri="{FF2B5EF4-FFF2-40B4-BE49-F238E27FC236}">
                  <a16:creationId xmlns:a16="http://schemas.microsoft.com/office/drawing/2014/main" id="{FF0B16E3-210B-3544-A1A7-74D95185A202}"/>
                </a:ext>
              </a:extLst>
            </p:cNvPr>
            <p:cNvCxnSpPr/>
            <p:nvPr/>
          </p:nvCxnSpPr>
          <p:spPr bwMode="auto">
            <a:xfrm flipV="1">
              <a:off x="4124403" y="3216709"/>
              <a:ext cx="253581" cy="4689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1" name="Picture 150">
              <a:extLst>
                <a:ext uri="{FF2B5EF4-FFF2-40B4-BE49-F238E27FC236}">
                  <a16:creationId xmlns:a16="http://schemas.microsoft.com/office/drawing/2014/main" id="{32798EEE-2066-9D4D-99AE-7B091456B761}"/>
                </a:ext>
              </a:extLst>
            </p:cNvPr>
            <p:cNvPicPr>
              <a:picLocks noChangeAspect="1"/>
            </p:cNvPicPr>
            <p:nvPr/>
          </p:nvPicPr>
          <p:blipFill>
            <a:blip r:embed="rId8"/>
            <a:stretch>
              <a:fillRect/>
            </a:stretch>
          </p:blipFill>
          <p:spPr>
            <a:xfrm flipH="1">
              <a:off x="4445309" y="3441478"/>
              <a:ext cx="49826" cy="192169"/>
            </a:xfrm>
            <a:prstGeom prst="rect">
              <a:avLst/>
            </a:prstGeom>
          </p:spPr>
        </p:pic>
        <p:sp>
          <p:nvSpPr>
            <p:cNvPr id="152" name="TextBox 151">
              <a:extLst>
                <a:ext uri="{FF2B5EF4-FFF2-40B4-BE49-F238E27FC236}">
                  <a16:creationId xmlns:a16="http://schemas.microsoft.com/office/drawing/2014/main" id="{80BFC0C7-EB30-254B-92A1-9DE1848CDC31}"/>
                </a:ext>
              </a:extLst>
            </p:cNvPr>
            <p:cNvSpPr txBox="1"/>
            <p:nvPr/>
          </p:nvSpPr>
          <p:spPr>
            <a:xfrm>
              <a:off x="4307305" y="3652857"/>
              <a:ext cx="467560"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Culture</a:t>
              </a:r>
            </a:p>
          </p:txBody>
        </p:sp>
        <p:sp>
          <p:nvSpPr>
            <p:cNvPr id="153" name="TextBox 152">
              <a:extLst>
                <a:ext uri="{FF2B5EF4-FFF2-40B4-BE49-F238E27FC236}">
                  <a16:creationId xmlns:a16="http://schemas.microsoft.com/office/drawing/2014/main" id="{0D4398FB-CD90-1F41-81D3-5E773C5EA345}"/>
                </a:ext>
              </a:extLst>
            </p:cNvPr>
            <p:cNvSpPr txBox="1"/>
            <p:nvPr/>
          </p:nvSpPr>
          <p:spPr>
            <a:xfrm>
              <a:off x="4884821" y="3179137"/>
              <a:ext cx="451139" cy="241757"/>
            </a:xfrm>
            <a:prstGeom prst="rect">
              <a:avLst/>
            </a:prstGeom>
            <a:noFill/>
          </p:spPr>
          <p:txBody>
            <a:bodyPr wrap="none" rtlCol="0">
              <a:spAutoFit/>
            </a:bodyPr>
            <a:lstStyle/>
            <a:p>
              <a:pPr algn="ctr"/>
              <a:r>
                <a:rPr lang="en-US" sz="700" dirty="0">
                  <a:solidFill>
                    <a:schemeClr val="tx1"/>
                  </a:solidFill>
                  <a:latin typeface="+mn-lt"/>
                  <a:ea typeface="Chalkboard SE" charset="0"/>
                  <a:cs typeface="Chalkboard SE" charset="0"/>
                </a:rPr>
                <a:t>MMP </a:t>
              </a:r>
            </a:p>
            <a:p>
              <a:pPr algn="ctr"/>
              <a:r>
                <a:rPr lang="en-US" sz="700" b="1" dirty="0">
                  <a:solidFill>
                    <a:schemeClr val="tx1"/>
                  </a:solidFill>
                  <a:latin typeface="Chalkboard SE" charset="0"/>
                  <a:ea typeface="Chalkboard SE" charset="0"/>
                  <a:cs typeface="Chalkboard SE" charset="0"/>
                </a:rPr>
                <a:t>Isolate</a:t>
              </a:r>
            </a:p>
          </p:txBody>
        </p:sp>
        <p:cxnSp>
          <p:nvCxnSpPr>
            <p:cNvPr id="154" name="Straight Arrow Connector 153">
              <a:extLst>
                <a:ext uri="{FF2B5EF4-FFF2-40B4-BE49-F238E27FC236}">
                  <a16:creationId xmlns:a16="http://schemas.microsoft.com/office/drawing/2014/main" id="{1E569EFE-FCDF-4446-9428-D0EDE5224B41}"/>
                </a:ext>
              </a:extLst>
            </p:cNvPr>
            <p:cNvCxnSpPr/>
            <p:nvPr/>
          </p:nvCxnSpPr>
          <p:spPr bwMode="auto">
            <a:xfrm flipH="1" flipV="1">
              <a:off x="4633132" y="3248734"/>
              <a:ext cx="311726" cy="12352"/>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37326820-A7DA-8444-8300-09ADF0F10D57}"/>
                </a:ext>
              </a:extLst>
            </p:cNvPr>
            <p:cNvCxnSpPr>
              <a:cxnSpLocks/>
            </p:cNvCxnSpPr>
            <p:nvPr/>
          </p:nvCxnSpPr>
          <p:spPr bwMode="auto">
            <a:xfrm>
              <a:off x="4145375" y="3420894"/>
              <a:ext cx="299933" cy="116669"/>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6" name="TextBox 155">
              <a:extLst>
                <a:ext uri="{FF2B5EF4-FFF2-40B4-BE49-F238E27FC236}">
                  <a16:creationId xmlns:a16="http://schemas.microsoft.com/office/drawing/2014/main" id="{7F31946E-C09C-C54B-9FF7-707446285667}"/>
                </a:ext>
              </a:extLst>
            </p:cNvPr>
            <p:cNvSpPr txBox="1"/>
            <p:nvPr/>
          </p:nvSpPr>
          <p:spPr>
            <a:xfrm>
              <a:off x="5259959" y="3375122"/>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cxnSp>
          <p:nvCxnSpPr>
            <p:cNvPr id="157" name="Straight Arrow Connector 156">
              <a:extLst>
                <a:ext uri="{FF2B5EF4-FFF2-40B4-BE49-F238E27FC236}">
                  <a16:creationId xmlns:a16="http://schemas.microsoft.com/office/drawing/2014/main" id="{2CAF47B1-61C5-2A49-AA40-DFA2FFE75818}"/>
                </a:ext>
              </a:extLst>
            </p:cNvPr>
            <p:cNvCxnSpPr>
              <a:cxnSpLocks/>
            </p:cNvCxnSpPr>
            <p:nvPr/>
          </p:nvCxnSpPr>
          <p:spPr bwMode="auto">
            <a:xfrm flipH="1">
              <a:off x="4495134" y="3424096"/>
              <a:ext cx="389687" cy="113468"/>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8" name="Group 157">
              <a:extLst>
                <a:ext uri="{FF2B5EF4-FFF2-40B4-BE49-F238E27FC236}">
                  <a16:creationId xmlns:a16="http://schemas.microsoft.com/office/drawing/2014/main" id="{E6FA898F-B2A4-114E-B845-2D07ACD97122}"/>
                </a:ext>
              </a:extLst>
            </p:cNvPr>
            <p:cNvGrpSpPr/>
            <p:nvPr/>
          </p:nvGrpSpPr>
          <p:grpSpPr>
            <a:xfrm>
              <a:off x="3224631" y="2387219"/>
              <a:ext cx="2718969" cy="289860"/>
              <a:chOff x="381000" y="2438400"/>
              <a:chExt cx="8550745" cy="938653"/>
            </a:xfrm>
          </p:grpSpPr>
          <p:pic>
            <p:nvPicPr>
              <p:cNvPr id="165" name="Picture 164">
                <a:extLst>
                  <a:ext uri="{FF2B5EF4-FFF2-40B4-BE49-F238E27FC236}">
                    <a16:creationId xmlns:a16="http://schemas.microsoft.com/office/drawing/2014/main" id="{A281CAD1-8E63-A746-8B62-EAACC5E0A900}"/>
                  </a:ext>
                </a:extLst>
              </p:cNvPr>
              <p:cNvPicPr>
                <a:picLocks noChangeAspect="1"/>
              </p:cNvPicPr>
              <p:nvPr/>
            </p:nvPicPr>
            <p:blipFill>
              <a:blip r:embed="rId8"/>
              <a:stretch>
                <a:fillRect/>
              </a:stretch>
            </p:blipFill>
            <p:spPr>
              <a:xfrm flipH="1">
                <a:off x="457200" y="2573699"/>
                <a:ext cx="156694" cy="622300"/>
              </a:xfrm>
              <a:prstGeom prst="rect">
                <a:avLst/>
              </a:prstGeom>
            </p:spPr>
          </p:pic>
          <p:pic>
            <p:nvPicPr>
              <p:cNvPr id="166" name="Picture 165">
                <a:extLst>
                  <a:ext uri="{FF2B5EF4-FFF2-40B4-BE49-F238E27FC236}">
                    <a16:creationId xmlns:a16="http://schemas.microsoft.com/office/drawing/2014/main" id="{374D7A4A-3219-EA40-BAD3-8FBD436FDBEA}"/>
                  </a:ext>
                </a:extLst>
              </p:cNvPr>
              <p:cNvPicPr>
                <a:picLocks noChangeAspect="1"/>
              </p:cNvPicPr>
              <p:nvPr/>
            </p:nvPicPr>
            <p:blipFill>
              <a:blip r:embed="rId8"/>
              <a:stretch>
                <a:fillRect/>
              </a:stretch>
            </p:blipFill>
            <p:spPr>
              <a:xfrm flipH="1">
                <a:off x="1143000" y="2563380"/>
                <a:ext cx="156694" cy="622300"/>
              </a:xfrm>
              <a:prstGeom prst="rect">
                <a:avLst/>
              </a:prstGeom>
            </p:spPr>
          </p:pic>
          <p:grpSp>
            <p:nvGrpSpPr>
              <p:cNvPr id="167" name="Group 166">
                <a:extLst>
                  <a:ext uri="{FF2B5EF4-FFF2-40B4-BE49-F238E27FC236}">
                    <a16:creationId xmlns:a16="http://schemas.microsoft.com/office/drawing/2014/main" id="{3DAAA70A-F2A3-8044-A235-4630F3FAB85C}"/>
                  </a:ext>
                </a:extLst>
              </p:cNvPr>
              <p:cNvGrpSpPr/>
              <p:nvPr/>
            </p:nvGrpSpPr>
            <p:grpSpPr>
              <a:xfrm>
                <a:off x="685800" y="2807153"/>
                <a:ext cx="396240" cy="91440"/>
                <a:chOff x="4495800" y="5410200"/>
                <a:chExt cx="396240" cy="91440"/>
              </a:xfrm>
            </p:grpSpPr>
            <p:sp>
              <p:nvSpPr>
                <p:cNvPr id="219" name="Oval 218">
                  <a:extLst>
                    <a:ext uri="{FF2B5EF4-FFF2-40B4-BE49-F238E27FC236}">
                      <a16:creationId xmlns:a16="http://schemas.microsoft.com/office/drawing/2014/main" id="{0B534FF2-7170-0A4C-B9B2-2A8635437C8D}"/>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Oval 219">
                  <a:extLst>
                    <a:ext uri="{FF2B5EF4-FFF2-40B4-BE49-F238E27FC236}">
                      <a16:creationId xmlns:a16="http://schemas.microsoft.com/office/drawing/2014/main" id="{4C6E0C9D-7C8E-B146-97CE-0ECA373B190C}"/>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1" name="Oval 220">
                  <a:extLst>
                    <a:ext uri="{FF2B5EF4-FFF2-40B4-BE49-F238E27FC236}">
                      <a16:creationId xmlns:a16="http://schemas.microsoft.com/office/drawing/2014/main" id="{E9195CDF-A57F-064C-9ECF-4132FDC14903}"/>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68" name="Picture 167">
                <a:extLst>
                  <a:ext uri="{FF2B5EF4-FFF2-40B4-BE49-F238E27FC236}">
                    <a16:creationId xmlns:a16="http://schemas.microsoft.com/office/drawing/2014/main" id="{DF0B53BF-4CE8-F540-A720-C19770E514DF}"/>
                  </a:ext>
                </a:extLst>
              </p:cNvPr>
              <p:cNvPicPr>
                <a:picLocks noChangeAspect="1"/>
              </p:cNvPicPr>
              <p:nvPr/>
            </p:nvPicPr>
            <p:blipFill>
              <a:blip r:embed="rId8"/>
              <a:stretch>
                <a:fillRect/>
              </a:stretch>
            </p:blipFill>
            <p:spPr>
              <a:xfrm flipH="1">
                <a:off x="1519706" y="2573699"/>
                <a:ext cx="156694" cy="622300"/>
              </a:xfrm>
              <a:prstGeom prst="rect">
                <a:avLst/>
              </a:prstGeom>
            </p:spPr>
          </p:pic>
          <p:pic>
            <p:nvPicPr>
              <p:cNvPr id="169" name="Picture 168">
                <a:extLst>
                  <a:ext uri="{FF2B5EF4-FFF2-40B4-BE49-F238E27FC236}">
                    <a16:creationId xmlns:a16="http://schemas.microsoft.com/office/drawing/2014/main" id="{D37C5AD2-D678-F14C-A475-3B33733AFC5F}"/>
                  </a:ext>
                </a:extLst>
              </p:cNvPr>
              <p:cNvPicPr>
                <a:picLocks noChangeAspect="1"/>
              </p:cNvPicPr>
              <p:nvPr/>
            </p:nvPicPr>
            <p:blipFill>
              <a:blip r:embed="rId8"/>
              <a:stretch>
                <a:fillRect/>
              </a:stretch>
            </p:blipFill>
            <p:spPr>
              <a:xfrm flipH="1">
                <a:off x="2205506" y="2563380"/>
                <a:ext cx="156694" cy="622300"/>
              </a:xfrm>
              <a:prstGeom prst="rect">
                <a:avLst/>
              </a:prstGeom>
            </p:spPr>
          </p:pic>
          <p:grpSp>
            <p:nvGrpSpPr>
              <p:cNvPr id="170" name="Group 169">
                <a:extLst>
                  <a:ext uri="{FF2B5EF4-FFF2-40B4-BE49-F238E27FC236}">
                    <a16:creationId xmlns:a16="http://schemas.microsoft.com/office/drawing/2014/main" id="{3A06162B-5C09-334F-AE65-A7492B770B1E}"/>
                  </a:ext>
                </a:extLst>
              </p:cNvPr>
              <p:cNvGrpSpPr/>
              <p:nvPr/>
            </p:nvGrpSpPr>
            <p:grpSpPr>
              <a:xfrm>
                <a:off x="1748306" y="2807153"/>
                <a:ext cx="396240" cy="91440"/>
                <a:chOff x="4495800" y="5410200"/>
                <a:chExt cx="396240" cy="91440"/>
              </a:xfrm>
            </p:grpSpPr>
            <p:sp>
              <p:nvSpPr>
                <p:cNvPr id="216" name="Oval 215">
                  <a:extLst>
                    <a:ext uri="{FF2B5EF4-FFF2-40B4-BE49-F238E27FC236}">
                      <a16:creationId xmlns:a16="http://schemas.microsoft.com/office/drawing/2014/main" id="{915224A5-37C5-8F4D-9C42-935B77217B21}"/>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7" name="Oval 216">
                  <a:extLst>
                    <a:ext uri="{FF2B5EF4-FFF2-40B4-BE49-F238E27FC236}">
                      <a16:creationId xmlns:a16="http://schemas.microsoft.com/office/drawing/2014/main" id="{97B488CD-D6D6-7D47-AB88-384C703EE66F}"/>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8" name="Oval 217">
                  <a:extLst>
                    <a:ext uri="{FF2B5EF4-FFF2-40B4-BE49-F238E27FC236}">
                      <a16:creationId xmlns:a16="http://schemas.microsoft.com/office/drawing/2014/main" id="{87AFA406-1300-AE4F-8F9D-6C08BCB85EF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1" name="Picture 170">
                <a:extLst>
                  <a:ext uri="{FF2B5EF4-FFF2-40B4-BE49-F238E27FC236}">
                    <a16:creationId xmlns:a16="http://schemas.microsoft.com/office/drawing/2014/main" id="{E19EF33C-64BA-E040-89C6-41B733DF2CB6}"/>
                  </a:ext>
                </a:extLst>
              </p:cNvPr>
              <p:cNvPicPr>
                <a:picLocks noChangeAspect="1"/>
              </p:cNvPicPr>
              <p:nvPr/>
            </p:nvPicPr>
            <p:blipFill>
              <a:blip r:embed="rId8"/>
              <a:stretch>
                <a:fillRect/>
              </a:stretch>
            </p:blipFill>
            <p:spPr>
              <a:xfrm flipH="1">
                <a:off x="2590800" y="2573699"/>
                <a:ext cx="156694" cy="622300"/>
              </a:xfrm>
              <a:prstGeom prst="rect">
                <a:avLst/>
              </a:prstGeom>
            </p:spPr>
          </p:pic>
          <p:pic>
            <p:nvPicPr>
              <p:cNvPr id="172" name="Picture 171">
                <a:extLst>
                  <a:ext uri="{FF2B5EF4-FFF2-40B4-BE49-F238E27FC236}">
                    <a16:creationId xmlns:a16="http://schemas.microsoft.com/office/drawing/2014/main" id="{267121B2-F5A7-5A49-AD5F-000CDCF0AA38}"/>
                  </a:ext>
                </a:extLst>
              </p:cNvPr>
              <p:cNvPicPr>
                <a:picLocks noChangeAspect="1"/>
              </p:cNvPicPr>
              <p:nvPr/>
            </p:nvPicPr>
            <p:blipFill>
              <a:blip r:embed="rId8"/>
              <a:stretch>
                <a:fillRect/>
              </a:stretch>
            </p:blipFill>
            <p:spPr>
              <a:xfrm flipH="1">
                <a:off x="3276600" y="2563380"/>
                <a:ext cx="156694" cy="622300"/>
              </a:xfrm>
              <a:prstGeom prst="rect">
                <a:avLst/>
              </a:prstGeom>
            </p:spPr>
          </p:pic>
          <p:grpSp>
            <p:nvGrpSpPr>
              <p:cNvPr id="173" name="Group 172">
                <a:extLst>
                  <a:ext uri="{FF2B5EF4-FFF2-40B4-BE49-F238E27FC236}">
                    <a16:creationId xmlns:a16="http://schemas.microsoft.com/office/drawing/2014/main" id="{CE982FC0-770A-F246-9D42-7A0DD8258768}"/>
                  </a:ext>
                </a:extLst>
              </p:cNvPr>
              <p:cNvGrpSpPr/>
              <p:nvPr/>
            </p:nvGrpSpPr>
            <p:grpSpPr>
              <a:xfrm>
                <a:off x="2819400" y="2807153"/>
                <a:ext cx="396240" cy="91440"/>
                <a:chOff x="4495800" y="5410200"/>
                <a:chExt cx="396240" cy="91440"/>
              </a:xfrm>
            </p:grpSpPr>
            <p:sp>
              <p:nvSpPr>
                <p:cNvPr id="213" name="Oval 212">
                  <a:extLst>
                    <a:ext uri="{FF2B5EF4-FFF2-40B4-BE49-F238E27FC236}">
                      <a16:creationId xmlns:a16="http://schemas.microsoft.com/office/drawing/2014/main" id="{D0C216C6-860F-6D41-B947-82B8E75C7493}"/>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4" name="Oval 213">
                  <a:extLst>
                    <a:ext uri="{FF2B5EF4-FFF2-40B4-BE49-F238E27FC236}">
                      <a16:creationId xmlns:a16="http://schemas.microsoft.com/office/drawing/2014/main" id="{6275F292-2279-0D45-95CF-A1224BF0C72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5" name="Oval 214">
                  <a:extLst>
                    <a:ext uri="{FF2B5EF4-FFF2-40B4-BE49-F238E27FC236}">
                      <a16:creationId xmlns:a16="http://schemas.microsoft.com/office/drawing/2014/main" id="{6120067A-76C7-6C40-8A4C-20C1F28F05E5}"/>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4" name="Picture 173">
                <a:extLst>
                  <a:ext uri="{FF2B5EF4-FFF2-40B4-BE49-F238E27FC236}">
                    <a16:creationId xmlns:a16="http://schemas.microsoft.com/office/drawing/2014/main" id="{E5D23A17-E1CD-074F-9BD2-8EDF3ECD5ECF}"/>
                  </a:ext>
                </a:extLst>
              </p:cNvPr>
              <p:cNvPicPr>
                <a:picLocks noChangeAspect="1"/>
              </p:cNvPicPr>
              <p:nvPr/>
            </p:nvPicPr>
            <p:blipFill>
              <a:blip r:embed="rId8"/>
              <a:stretch>
                <a:fillRect/>
              </a:stretch>
            </p:blipFill>
            <p:spPr>
              <a:xfrm flipH="1">
                <a:off x="3657600" y="2573699"/>
                <a:ext cx="156694" cy="622300"/>
              </a:xfrm>
              <a:prstGeom prst="rect">
                <a:avLst/>
              </a:prstGeom>
            </p:spPr>
          </p:pic>
          <p:pic>
            <p:nvPicPr>
              <p:cNvPr id="175" name="Picture 174">
                <a:extLst>
                  <a:ext uri="{FF2B5EF4-FFF2-40B4-BE49-F238E27FC236}">
                    <a16:creationId xmlns:a16="http://schemas.microsoft.com/office/drawing/2014/main" id="{0EF30F5B-1DA4-4644-B7F1-6911A5B99AD7}"/>
                  </a:ext>
                </a:extLst>
              </p:cNvPr>
              <p:cNvPicPr>
                <a:picLocks noChangeAspect="1"/>
              </p:cNvPicPr>
              <p:nvPr/>
            </p:nvPicPr>
            <p:blipFill>
              <a:blip r:embed="rId8"/>
              <a:stretch>
                <a:fillRect/>
              </a:stretch>
            </p:blipFill>
            <p:spPr>
              <a:xfrm flipH="1">
                <a:off x="4343400" y="2563380"/>
                <a:ext cx="156694" cy="622300"/>
              </a:xfrm>
              <a:prstGeom prst="rect">
                <a:avLst/>
              </a:prstGeom>
            </p:spPr>
          </p:pic>
          <p:grpSp>
            <p:nvGrpSpPr>
              <p:cNvPr id="176" name="Group 175">
                <a:extLst>
                  <a:ext uri="{FF2B5EF4-FFF2-40B4-BE49-F238E27FC236}">
                    <a16:creationId xmlns:a16="http://schemas.microsoft.com/office/drawing/2014/main" id="{B90FED69-F1E0-FB44-819C-2F6A8ABA2458}"/>
                  </a:ext>
                </a:extLst>
              </p:cNvPr>
              <p:cNvGrpSpPr/>
              <p:nvPr/>
            </p:nvGrpSpPr>
            <p:grpSpPr>
              <a:xfrm>
                <a:off x="3886200" y="2807153"/>
                <a:ext cx="396240" cy="91440"/>
                <a:chOff x="4495800" y="5410200"/>
                <a:chExt cx="396240" cy="91440"/>
              </a:xfrm>
            </p:grpSpPr>
            <p:sp>
              <p:nvSpPr>
                <p:cNvPr id="210" name="Oval 209">
                  <a:extLst>
                    <a:ext uri="{FF2B5EF4-FFF2-40B4-BE49-F238E27FC236}">
                      <a16:creationId xmlns:a16="http://schemas.microsoft.com/office/drawing/2014/main" id="{0B41420A-879D-2644-A310-1D988D8FC06E}"/>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Oval 210">
                  <a:extLst>
                    <a:ext uri="{FF2B5EF4-FFF2-40B4-BE49-F238E27FC236}">
                      <a16:creationId xmlns:a16="http://schemas.microsoft.com/office/drawing/2014/main" id="{4F09D1D5-F6AC-9348-9EE5-D392564A4FA4}"/>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2" name="Oval 211">
                  <a:extLst>
                    <a:ext uri="{FF2B5EF4-FFF2-40B4-BE49-F238E27FC236}">
                      <a16:creationId xmlns:a16="http://schemas.microsoft.com/office/drawing/2014/main" id="{A04EDC9C-1589-0B4F-BD3C-9EE6DD8D3CBA}"/>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77" name="Picture 176">
                <a:extLst>
                  <a:ext uri="{FF2B5EF4-FFF2-40B4-BE49-F238E27FC236}">
                    <a16:creationId xmlns:a16="http://schemas.microsoft.com/office/drawing/2014/main" id="{4B47C73C-189B-B043-B205-B5594FF9C9C6}"/>
                  </a:ext>
                </a:extLst>
              </p:cNvPr>
              <p:cNvPicPr>
                <a:picLocks noChangeAspect="1"/>
              </p:cNvPicPr>
              <p:nvPr/>
            </p:nvPicPr>
            <p:blipFill>
              <a:blip r:embed="rId8"/>
              <a:stretch>
                <a:fillRect/>
              </a:stretch>
            </p:blipFill>
            <p:spPr>
              <a:xfrm flipH="1">
                <a:off x="4720106" y="2573699"/>
                <a:ext cx="156694" cy="622300"/>
              </a:xfrm>
              <a:prstGeom prst="rect">
                <a:avLst/>
              </a:prstGeom>
            </p:spPr>
          </p:pic>
          <p:pic>
            <p:nvPicPr>
              <p:cNvPr id="178" name="Picture 177">
                <a:extLst>
                  <a:ext uri="{FF2B5EF4-FFF2-40B4-BE49-F238E27FC236}">
                    <a16:creationId xmlns:a16="http://schemas.microsoft.com/office/drawing/2014/main" id="{218AF50D-144A-4F42-93A6-C75B84698C1D}"/>
                  </a:ext>
                </a:extLst>
              </p:cNvPr>
              <p:cNvPicPr>
                <a:picLocks noChangeAspect="1"/>
              </p:cNvPicPr>
              <p:nvPr/>
            </p:nvPicPr>
            <p:blipFill>
              <a:blip r:embed="rId8"/>
              <a:stretch>
                <a:fillRect/>
              </a:stretch>
            </p:blipFill>
            <p:spPr>
              <a:xfrm flipH="1">
                <a:off x="5405906" y="2563380"/>
                <a:ext cx="156694" cy="622300"/>
              </a:xfrm>
              <a:prstGeom prst="rect">
                <a:avLst/>
              </a:prstGeom>
            </p:spPr>
          </p:pic>
          <p:grpSp>
            <p:nvGrpSpPr>
              <p:cNvPr id="179" name="Group 178">
                <a:extLst>
                  <a:ext uri="{FF2B5EF4-FFF2-40B4-BE49-F238E27FC236}">
                    <a16:creationId xmlns:a16="http://schemas.microsoft.com/office/drawing/2014/main" id="{134087D5-3484-184E-9CC5-42A2DF571E30}"/>
                  </a:ext>
                </a:extLst>
              </p:cNvPr>
              <p:cNvGrpSpPr/>
              <p:nvPr/>
            </p:nvGrpSpPr>
            <p:grpSpPr>
              <a:xfrm>
                <a:off x="4948706" y="2807153"/>
                <a:ext cx="396240" cy="91440"/>
                <a:chOff x="4495800" y="5410200"/>
                <a:chExt cx="396240" cy="91440"/>
              </a:xfrm>
            </p:grpSpPr>
            <p:sp>
              <p:nvSpPr>
                <p:cNvPr id="207" name="Oval 206">
                  <a:extLst>
                    <a:ext uri="{FF2B5EF4-FFF2-40B4-BE49-F238E27FC236}">
                      <a16:creationId xmlns:a16="http://schemas.microsoft.com/office/drawing/2014/main" id="{EFCDD383-7E3C-9B43-B908-26B86E566DA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8" name="Oval 207">
                  <a:extLst>
                    <a:ext uri="{FF2B5EF4-FFF2-40B4-BE49-F238E27FC236}">
                      <a16:creationId xmlns:a16="http://schemas.microsoft.com/office/drawing/2014/main" id="{E4041675-5480-CA4B-BEC1-E2045E5EDA06}"/>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9" name="Oval 208">
                  <a:extLst>
                    <a:ext uri="{FF2B5EF4-FFF2-40B4-BE49-F238E27FC236}">
                      <a16:creationId xmlns:a16="http://schemas.microsoft.com/office/drawing/2014/main" id="{0DCA4D09-F8F2-164A-BFD9-64BE5ADF7F8C}"/>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0" name="Picture 179">
                <a:extLst>
                  <a:ext uri="{FF2B5EF4-FFF2-40B4-BE49-F238E27FC236}">
                    <a16:creationId xmlns:a16="http://schemas.microsoft.com/office/drawing/2014/main" id="{48AA4DF0-5359-9849-98B9-1D8F72177E7A}"/>
                  </a:ext>
                </a:extLst>
              </p:cNvPr>
              <p:cNvPicPr>
                <a:picLocks noChangeAspect="1"/>
              </p:cNvPicPr>
              <p:nvPr/>
            </p:nvPicPr>
            <p:blipFill>
              <a:blip r:embed="rId8"/>
              <a:stretch>
                <a:fillRect/>
              </a:stretch>
            </p:blipFill>
            <p:spPr>
              <a:xfrm flipH="1">
                <a:off x="5782612" y="2573699"/>
                <a:ext cx="156694" cy="622300"/>
              </a:xfrm>
              <a:prstGeom prst="rect">
                <a:avLst/>
              </a:prstGeom>
            </p:spPr>
          </p:pic>
          <p:pic>
            <p:nvPicPr>
              <p:cNvPr id="181" name="Picture 180">
                <a:extLst>
                  <a:ext uri="{FF2B5EF4-FFF2-40B4-BE49-F238E27FC236}">
                    <a16:creationId xmlns:a16="http://schemas.microsoft.com/office/drawing/2014/main" id="{EDEF8E33-2C87-434F-9255-8ED825055B2C}"/>
                  </a:ext>
                </a:extLst>
              </p:cNvPr>
              <p:cNvPicPr>
                <a:picLocks noChangeAspect="1"/>
              </p:cNvPicPr>
              <p:nvPr/>
            </p:nvPicPr>
            <p:blipFill>
              <a:blip r:embed="rId8"/>
              <a:stretch>
                <a:fillRect/>
              </a:stretch>
            </p:blipFill>
            <p:spPr>
              <a:xfrm flipH="1">
                <a:off x="6468412" y="2563380"/>
                <a:ext cx="156694" cy="622300"/>
              </a:xfrm>
              <a:prstGeom prst="rect">
                <a:avLst/>
              </a:prstGeom>
            </p:spPr>
          </p:pic>
          <p:grpSp>
            <p:nvGrpSpPr>
              <p:cNvPr id="182" name="Group 181">
                <a:extLst>
                  <a:ext uri="{FF2B5EF4-FFF2-40B4-BE49-F238E27FC236}">
                    <a16:creationId xmlns:a16="http://schemas.microsoft.com/office/drawing/2014/main" id="{33C89AFE-4928-7047-B231-7563D8285746}"/>
                  </a:ext>
                </a:extLst>
              </p:cNvPr>
              <p:cNvGrpSpPr/>
              <p:nvPr/>
            </p:nvGrpSpPr>
            <p:grpSpPr>
              <a:xfrm>
                <a:off x="6011212" y="2807153"/>
                <a:ext cx="396240" cy="91440"/>
                <a:chOff x="4495800" y="5410200"/>
                <a:chExt cx="396240" cy="91440"/>
              </a:xfrm>
            </p:grpSpPr>
            <p:sp>
              <p:nvSpPr>
                <p:cNvPr id="204" name="Oval 203">
                  <a:extLst>
                    <a:ext uri="{FF2B5EF4-FFF2-40B4-BE49-F238E27FC236}">
                      <a16:creationId xmlns:a16="http://schemas.microsoft.com/office/drawing/2014/main" id="{DFA3BC34-6350-8643-BAC4-F014AD145F72}"/>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Oval 204">
                  <a:extLst>
                    <a:ext uri="{FF2B5EF4-FFF2-40B4-BE49-F238E27FC236}">
                      <a16:creationId xmlns:a16="http://schemas.microsoft.com/office/drawing/2014/main" id="{79499761-F777-054F-A326-28017FF16AD2}"/>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6" name="Oval 205">
                  <a:extLst>
                    <a:ext uri="{FF2B5EF4-FFF2-40B4-BE49-F238E27FC236}">
                      <a16:creationId xmlns:a16="http://schemas.microsoft.com/office/drawing/2014/main" id="{FE68ABEB-A9DE-9642-B6FC-BA075001EB26}"/>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3" name="Picture 182">
                <a:extLst>
                  <a:ext uri="{FF2B5EF4-FFF2-40B4-BE49-F238E27FC236}">
                    <a16:creationId xmlns:a16="http://schemas.microsoft.com/office/drawing/2014/main" id="{2FA5BF6F-434A-BD4F-A58C-B31FFD3E4CF2}"/>
                  </a:ext>
                </a:extLst>
              </p:cNvPr>
              <p:cNvPicPr>
                <a:picLocks noChangeAspect="1"/>
              </p:cNvPicPr>
              <p:nvPr/>
            </p:nvPicPr>
            <p:blipFill>
              <a:blip r:embed="rId8"/>
              <a:stretch>
                <a:fillRect/>
              </a:stretch>
            </p:blipFill>
            <p:spPr>
              <a:xfrm flipH="1">
                <a:off x="6853706" y="2573699"/>
                <a:ext cx="156694" cy="622300"/>
              </a:xfrm>
              <a:prstGeom prst="rect">
                <a:avLst/>
              </a:prstGeom>
            </p:spPr>
          </p:pic>
          <p:pic>
            <p:nvPicPr>
              <p:cNvPr id="184" name="Picture 183">
                <a:extLst>
                  <a:ext uri="{FF2B5EF4-FFF2-40B4-BE49-F238E27FC236}">
                    <a16:creationId xmlns:a16="http://schemas.microsoft.com/office/drawing/2014/main" id="{C947041E-2118-A442-9979-DDB246E2B891}"/>
                  </a:ext>
                </a:extLst>
              </p:cNvPr>
              <p:cNvPicPr>
                <a:picLocks noChangeAspect="1"/>
              </p:cNvPicPr>
              <p:nvPr/>
            </p:nvPicPr>
            <p:blipFill>
              <a:blip r:embed="rId8"/>
              <a:stretch>
                <a:fillRect/>
              </a:stretch>
            </p:blipFill>
            <p:spPr>
              <a:xfrm flipH="1">
                <a:off x="7539506" y="2563380"/>
                <a:ext cx="156694" cy="622300"/>
              </a:xfrm>
              <a:prstGeom prst="rect">
                <a:avLst/>
              </a:prstGeom>
            </p:spPr>
          </p:pic>
          <p:grpSp>
            <p:nvGrpSpPr>
              <p:cNvPr id="185" name="Group 184">
                <a:extLst>
                  <a:ext uri="{FF2B5EF4-FFF2-40B4-BE49-F238E27FC236}">
                    <a16:creationId xmlns:a16="http://schemas.microsoft.com/office/drawing/2014/main" id="{6CCC249F-2855-9C40-A00A-F6FCBD9C36EF}"/>
                  </a:ext>
                </a:extLst>
              </p:cNvPr>
              <p:cNvGrpSpPr/>
              <p:nvPr/>
            </p:nvGrpSpPr>
            <p:grpSpPr>
              <a:xfrm>
                <a:off x="7082306" y="2807153"/>
                <a:ext cx="396240" cy="91440"/>
                <a:chOff x="4495800" y="5410200"/>
                <a:chExt cx="396240" cy="91440"/>
              </a:xfrm>
            </p:grpSpPr>
            <p:sp>
              <p:nvSpPr>
                <p:cNvPr id="201" name="Oval 200">
                  <a:extLst>
                    <a:ext uri="{FF2B5EF4-FFF2-40B4-BE49-F238E27FC236}">
                      <a16:creationId xmlns:a16="http://schemas.microsoft.com/office/drawing/2014/main" id="{16B1079E-AE5B-544B-81CA-0CAFAF182697}"/>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2" name="Oval 201">
                  <a:extLst>
                    <a:ext uri="{FF2B5EF4-FFF2-40B4-BE49-F238E27FC236}">
                      <a16:creationId xmlns:a16="http://schemas.microsoft.com/office/drawing/2014/main" id="{03F7EDCB-7890-924F-AB84-4FE04139829A}"/>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3" name="Oval 202">
                  <a:extLst>
                    <a:ext uri="{FF2B5EF4-FFF2-40B4-BE49-F238E27FC236}">
                      <a16:creationId xmlns:a16="http://schemas.microsoft.com/office/drawing/2014/main" id="{5167CB4E-A6FF-264A-BDFE-E890FF11B8E4}"/>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86" name="Picture 185">
                <a:extLst>
                  <a:ext uri="{FF2B5EF4-FFF2-40B4-BE49-F238E27FC236}">
                    <a16:creationId xmlns:a16="http://schemas.microsoft.com/office/drawing/2014/main" id="{8DCEE957-A0C1-8342-B196-68C606F47CDC}"/>
                  </a:ext>
                </a:extLst>
              </p:cNvPr>
              <p:cNvPicPr>
                <a:picLocks noChangeAspect="1"/>
              </p:cNvPicPr>
              <p:nvPr/>
            </p:nvPicPr>
            <p:blipFill>
              <a:blip r:embed="rId8"/>
              <a:stretch>
                <a:fillRect/>
              </a:stretch>
            </p:blipFill>
            <p:spPr>
              <a:xfrm flipH="1">
                <a:off x="7920506" y="2573699"/>
                <a:ext cx="156694" cy="622300"/>
              </a:xfrm>
              <a:prstGeom prst="rect">
                <a:avLst/>
              </a:prstGeom>
            </p:spPr>
          </p:pic>
          <p:pic>
            <p:nvPicPr>
              <p:cNvPr id="187" name="Picture 186">
                <a:extLst>
                  <a:ext uri="{FF2B5EF4-FFF2-40B4-BE49-F238E27FC236}">
                    <a16:creationId xmlns:a16="http://schemas.microsoft.com/office/drawing/2014/main" id="{80F375CF-2DE4-B145-B331-379603C4797F}"/>
                  </a:ext>
                </a:extLst>
              </p:cNvPr>
              <p:cNvPicPr>
                <a:picLocks noChangeAspect="1"/>
              </p:cNvPicPr>
              <p:nvPr/>
            </p:nvPicPr>
            <p:blipFill>
              <a:blip r:embed="rId8"/>
              <a:stretch>
                <a:fillRect/>
              </a:stretch>
            </p:blipFill>
            <p:spPr>
              <a:xfrm flipH="1">
                <a:off x="8606306" y="2563380"/>
                <a:ext cx="156694" cy="622300"/>
              </a:xfrm>
              <a:prstGeom prst="rect">
                <a:avLst/>
              </a:prstGeom>
            </p:spPr>
          </p:pic>
          <p:grpSp>
            <p:nvGrpSpPr>
              <p:cNvPr id="188" name="Group 187">
                <a:extLst>
                  <a:ext uri="{FF2B5EF4-FFF2-40B4-BE49-F238E27FC236}">
                    <a16:creationId xmlns:a16="http://schemas.microsoft.com/office/drawing/2014/main" id="{16AE09D2-7B73-B14E-9F0F-00D0CE5A64D4}"/>
                  </a:ext>
                </a:extLst>
              </p:cNvPr>
              <p:cNvGrpSpPr/>
              <p:nvPr/>
            </p:nvGrpSpPr>
            <p:grpSpPr>
              <a:xfrm>
                <a:off x="8149106" y="2807153"/>
                <a:ext cx="396240" cy="91440"/>
                <a:chOff x="4495800" y="5410200"/>
                <a:chExt cx="396240" cy="91440"/>
              </a:xfrm>
            </p:grpSpPr>
            <p:sp>
              <p:nvSpPr>
                <p:cNvPr id="198" name="Oval 197">
                  <a:extLst>
                    <a:ext uri="{FF2B5EF4-FFF2-40B4-BE49-F238E27FC236}">
                      <a16:creationId xmlns:a16="http://schemas.microsoft.com/office/drawing/2014/main" id="{F7A248BB-F479-8145-9A31-775D8451DAD9}"/>
                    </a:ext>
                  </a:extLst>
                </p:cNvPr>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99" name="Oval 198">
                  <a:extLst>
                    <a:ext uri="{FF2B5EF4-FFF2-40B4-BE49-F238E27FC236}">
                      <a16:creationId xmlns:a16="http://schemas.microsoft.com/office/drawing/2014/main" id="{BC811074-98C6-ED41-99DB-F755CDFF208E}"/>
                    </a:ext>
                  </a:extLst>
                </p:cNvPr>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0" name="Oval 199">
                  <a:extLst>
                    <a:ext uri="{FF2B5EF4-FFF2-40B4-BE49-F238E27FC236}">
                      <a16:creationId xmlns:a16="http://schemas.microsoft.com/office/drawing/2014/main" id="{0094A035-6899-C849-A357-E2628B8D530E}"/>
                    </a:ext>
                  </a:extLst>
                </p:cNvPr>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89" name="TextBox 188">
                <a:extLst>
                  <a:ext uri="{FF2B5EF4-FFF2-40B4-BE49-F238E27FC236}">
                    <a16:creationId xmlns:a16="http://schemas.microsoft.com/office/drawing/2014/main" id="{A466B38F-3287-8045-B107-19DB5FDFE688}"/>
                  </a:ext>
                </a:extLst>
              </p:cNvPr>
              <p:cNvSpPr txBox="1"/>
              <p:nvPr/>
            </p:nvSpPr>
            <p:spPr>
              <a:xfrm>
                <a:off x="685800" y="2868180"/>
                <a:ext cx="728629" cy="508873"/>
              </a:xfrm>
              <a:prstGeom prst="rect">
                <a:avLst/>
              </a:prstGeom>
              <a:noFill/>
            </p:spPr>
            <p:txBody>
              <a:bodyPr wrap="none" rtlCol="0">
                <a:spAutoFit/>
              </a:bodyPr>
              <a:lstStyle/>
              <a:p>
                <a:r>
                  <a:rPr lang="en-US" sz="700" dirty="0">
                    <a:solidFill>
                      <a:srgbClr val="0070C0"/>
                    </a:solidFill>
                  </a:rPr>
                  <a:t>H</a:t>
                </a:r>
              </a:p>
            </p:txBody>
          </p:sp>
          <p:sp>
            <p:nvSpPr>
              <p:cNvPr id="190" name="TextBox 189">
                <a:extLst>
                  <a:ext uri="{FF2B5EF4-FFF2-40B4-BE49-F238E27FC236}">
                    <a16:creationId xmlns:a16="http://schemas.microsoft.com/office/drawing/2014/main" id="{68D966B8-E2BB-2544-824B-A69CCD09B67A}"/>
                  </a:ext>
                </a:extLst>
              </p:cNvPr>
              <p:cNvSpPr txBox="1"/>
              <p:nvPr/>
            </p:nvSpPr>
            <p:spPr>
              <a:xfrm>
                <a:off x="1752599" y="2868180"/>
                <a:ext cx="728629" cy="508873"/>
              </a:xfrm>
              <a:prstGeom prst="rect">
                <a:avLst/>
              </a:prstGeom>
              <a:noFill/>
            </p:spPr>
            <p:txBody>
              <a:bodyPr wrap="none" rtlCol="0">
                <a:spAutoFit/>
              </a:bodyPr>
              <a:lstStyle/>
              <a:p>
                <a:r>
                  <a:rPr lang="en-US" sz="700" dirty="0">
                    <a:solidFill>
                      <a:srgbClr val="0070C0"/>
                    </a:solidFill>
                  </a:rPr>
                  <a:t>U</a:t>
                </a:r>
              </a:p>
            </p:txBody>
          </p:sp>
          <p:sp>
            <p:nvSpPr>
              <p:cNvPr id="191" name="TextBox 190">
                <a:extLst>
                  <a:ext uri="{FF2B5EF4-FFF2-40B4-BE49-F238E27FC236}">
                    <a16:creationId xmlns:a16="http://schemas.microsoft.com/office/drawing/2014/main" id="{24B37E1C-959D-7E4A-87FA-7CA1365FF992}"/>
                  </a:ext>
                </a:extLst>
              </p:cNvPr>
              <p:cNvSpPr txBox="1"/>
              <p:nvPr/>
            </p:nvSpPr>
            <p:spPr>
              <a:xfrm>
                <a:off x="2819401" y="2868180"/>
                <a:ext cx="728629" cy="508873"/>
              </a:xfrm>
              <a:prstGeom prst="rect">
                <a:avLst/>
              </a:prstGeom>
              <a:noFill/>
            </p:spPr>
            <p:txBody>
              <a:bodyPr wrap="none" rtlCol="0">
                <a:spAutoFit/>
              </a:bodyPr>
              <a:lstStyle/>
              <a:p>
                <a:r>
                  <a:rPr lang="en-US" sz="700" dirty="0">
                    <a:solidFill>
                      <a:srgbClr val="0070C0"/>
                    </a:solidFill>
                  </a:rPr>
                  <a:t>H</a:t>
                </a:r>
              </a:p>
            </p:txBody>
          </p:sp>
          <p:sp>
            <p:nvSpPr>
              <p:cNvPr id="192" name="TextBox 191">
                <a:extLst>
                  <a:ext uri="{FF2B5EF4-FFF2-40B4-BE49-F238E27FC236}">
                    <a16:creationId xmlns:a16="http://schemas.microsoft.com/office/drawing/2014/main" id="{109AE215-F076-3D4E-88D7-60D8C1EB0BBC}"/>
                  </a:ext>
                </a:extLst>
              </p:cNvPr>
              <p:cNvSpPr txBox="1"/>
              <p:nvPr/>
            </p:nvSpPr>
            <p:spPr>
              <a:xfrm>
                <a:off x="3886201" y="2868180"/>
                <a:ext cx="728629" cy="508873"/>
              </a:xfrm>
              <a:prstGeom prst="rect">
                <a:avLst/>
              </a:prstGeom>
              <a:noFill/>
            </p:spPr>
            <p:txBody>
              <a:bodyPr wrap="none" rtlCol="0">
                <a:spAutoFit/>
              </a:bodyPr>
              <a:lstStyle/>
              <a:p>
                <a:r>
                  <a:rPr lang="en-US" sz="700" dirty="0">
                    <a:solidFill>
                      <a:srgbClr val="0070C0"/>
                    </a:solidFill>
                  </a:rPr>
                  <a:t>U</a:t>
                </a:r>
              </a:p>
            </p:txBody>
          </p:sp>
          <p:sp>
            <p:nvSpPr>
              <p:cNvPr id="193" name="TextBox 192">
                <a:extLst>
                  <a:ext uri="{FF2B5EF4-FFF2-40B4-BE49-F238E27FC236}">
                    <a16:creationId xmlns:a16="http://schemas.microsoft.com/office/drawing/2014/main" id="{B18FB15F-4A39-4745-A5DE-CD292B72C013}"/>
                  </a:ext>
                </a:extLst>
              </p:cNvPr>
              <p:cNvSpPr txBox="1"/>
              <p:nvPr/>
            </p:nvSpPr>
            <p:spPr>
              <a:xfrm>
                <a:off x="5002715" y="2868180"/>
                <a:ext cx="728629" cy="508873"/>
              </a:xfrm>
              <a:prstGeom prst="rect">
                <a:avLst/>
              </a:prstGeom>
              <a:noFill/>
            </p:spPr>
            <p:txBody>
              <a:bodyPr wrap="none" rtlCol="0">
                <a:spAutoFit/>
              </a:bodyPr>
              <a:lstStyle/>
              <a:p>
                <a:r>
                  <a:rPr lang="en-US" sz="700" dirty="0">
                    <a:solidFill>
                      <a:srgbClr val="0070C0"/>
                    </a:solidFill>
                  </a:rPr>
                  <a:t>H</a:t>
                </a:r>
              </a:p>
            </p:txBody>
          </p:sp>
          <p:sp>
            <p:nvSpPr>
              <p:cNvPr id="194" name="TextBox 193">
                <a:extLst>
                  <a:ext uri="{FF2B5EF4-FFF2-40B4-BE49-F238E27FC236}">
                    <a16:creationId xmlns:a16="http://schemas.microsoft.com/office/drawing/2014/main" id="{4644DF13-069B-F344-B7E5-0DAC57872AB5}"/>
                  </a:ext>
                </a:extLst>
              </p:cNvPr>
              <p:cNvSpPr txBox="1"/>
              <p:nvPr/>
            </p:nvSpPr>
            <p:spPr>
              <a:xfrm>
                <a:off x="6069517" y="2868180"/>
                <a:ext cx="728629" cy="508873"/>
              </a:xfrm>
              <a:prstGeom prst="rect">
                <a:avLst/>
              </a:prstGeom>
              <a:noFill/>
            </p:spPr>
            <p:txBody>
              <a:bodyPr wrap="none" rtlCol="0">
                <a:spAutoFit/>
              </a:bodyPr>
              <a:lstStyle/>
              <a:p>
                <a:r>
                  <a:rPr lang="en-US" sz="700" dirty="0">
                    <a:solidFill>
                      <a:srgbClr val="0070C0"/>
                    </a:solidFill>
                  </a:rPr>
                  <a:t>U</a:t>
                </a:r>
              </a:p>
            </p:txBody>
          </p:sp>
          <p:sp>
            <p:nvSpPr>
              <p:cNvPr id="195" name="TextBox 194">
                <a:extLst>
                  <a:ext uri="{FF2B5EF4-FFF2-40B4-BE49-F238E27FC236}">
                    <a16:creationId xmlns:a16="http://schemas.microsoft.com/office/drawing/2014/main" id="{15B2C1A3-7931-0B4A-92E9-B51C1207C461}"/>
                  </a:ext>
                </a:extLst>
              </p:cNvPr>
              <p:cNvSpPr txBox="1"/>
              <p:nvPr/>
            </p:nvSpPr>
            <p:spPr>
              <a:xfrm>
                <a:off x="7136317" y="2868180"/>
                <a:ext cx="728629" cy="508873"/>
              </a:xfrm>
              <a:prstGeom prst="rect">
                <a:avLst/>
              </a:prstGeom>
              <a:noFill/>
            </p:spPr>
            <p:txBody>
              <a:bodyPr wrap="none" rtlCol="0">
                <a:spAutoFit/>
              </a:bodyPr>
              <a:lstStyle/>
              <a:p>
                <a:r>
                  <a:rPr lang="en-US" sz="700" dirty="0">
                    <a:solidFill>
                      <a:srgbClr val="0070C0"/>
                    </a:solidFill>
                  </a:rPr>
                  <a:t>H</a:t>
                </a:r>
              </a:p>
            </p:txBody>
          </p:sp>
          <p:sp>
            <p:nvSpPr>
              <p:cNvPr id="196" name="TextBox 195">
                <a:extLst>
                  <a:ext uri="{FF2B5EF4-FFF2-40B4-BE49-F238E27FC236}">
                    <a16:creationId xmlns:a16="http://schemas.microsoft.com/office/drawing/2014/main" id="{4421C85E-5E47-9C4B-ACF5-C50B4ADE2C98}"/>
                  </a:ext>
                </a:extLst>
              </p:cNvPr>
              <p:cNvSpPr txBox="1"/>
              <p:nvPr/>
            </p:nvSpPr>
            <p:spPr>
              <a:xfrm>
                <a:off x="8203116" y="2868180"/>
                <a:ext cx="728629" cy="508873"/>
              </a:xfrm>
              <a:prstGeom prst="rect">
                <a:avLst/>
              </a:prstGeom>
              <a:noFill/>
            </p:spPr>
            <p:txBody>
              <a:bodyPr wrap="none" rtlCol="0">
                <a:spAutoFit/>
              </a:bodyPr>
              <a:lstStyle/>
              <a:p>
                <a:r>
                  <a:rPr lang="en-US" sz="700" dirty="0">
                    <a:solidFill>
                      <a:srgbClr val="0070C0"/>
                    </a:solidFill>
                  </a:rPr>
                  <a:t>U</a:t>
                </a:r>
              </a:p>
            </p:txBody>
          </p:sp>
          <p:sp>
            <p:nvSpPr>
              <p:cNvPr id="197" name="Rectangle 196">
                <a:extLst>
                  <a:ext uri="{FF2B5EF4-FFF2-40B4-BE49-F238E27FC236}">
                    <a16:creationId xmlns:a16="http://schemas.microsoft.com/office/drawing/2014/main" id="{16874ED4-AE2F-2C41-8604-5D55029AEF98}"/>
                  </a:ext>
                </a:extLst>
              </p:cNvPr>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59" name="Down Arrow 158">
              <a:extLst>
                <a:ext uri="{FF2B5EF4-FFF2-40B4-BE49-F238E27FC236}">
                  <a16:creationId xmlns:a16="http://schemas.microsoft.com/office/drawing/2014/main" id="{D366A211-0C0B-2E45-8285-3B92A70B0017}"/>
                </a:ext>
              </a:extLst>
            </p:cNvPr>
            <p:cNvSpPr/>
            <p:nvPr/>
          </p:nvSpPr>
          <p:spPr bwMode="auto">
            <a:xfrm>
              <a:off x="3927302" y="2235949"/>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0" name="Down Arrow 159">
              <a:extLst>
                <a:ext uri="{FF2B5EF4-FFF2-40B4-BE49-F238E27FC236}">
                  <a16:creationId xmlns:a16="http://schemas.microsoft.com/office/drawing/2014/main" id="{CC9432BA-4A8B-EC49-A49E-071214599561}"/>
                </a:ext>
              </a:extLst>
            </p:cNvPr>
            <p:cNvSpPr/>
            <p:nvPr/>
          </p:nvSpPr>
          <p:spPr bwMode="auto">
            <a:xfrm>
              <a:off x="4048453" y="2240039"/>
              <a:ext cx="48461" cy="98214"/>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1" name="Down Arrow 160">
              <a:extLst>
                <a:ext uri="{FF2B5EF4-FFF2-40B4-BE49-F238E27FC236}">
                  <a16:creationId xmlns:a16="http://schemas.microsoft.com/office/drawing/2014/main" id="{94F96937-6735-9F4B-8F5D-A64AEE154835}"/>
                </a:ext>
              </a:extLst>
            </p:cNvPr>
            <p:cNvSpPr/>
            <p:nvPr/>
          </p:nvSpPr>
          <p:spPr bwMode="auto">
            <a:xfrm>
              <a:off x="4823526" y="2243801"/>
              <a:ext cx="48461" cy="98214"/>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2" name="Down Arrow 161">
              <a:extLst>
                <a:ext uri="{FF2B5EF4-FFF2-40B4-BE49-F238E27FC236}">
                  <a16:creationId xmlns:a16="http://schemas.microsoft.com/office/drawing/2014/main" id="{6E741F89-C94E-7841-A873-AD7239CC8E55}"/>
                </a:ext>
              </a:extLst>
            </p:cNvPr>
            <p:cNvSpPr/>
            <p:nvPr/>
          </p:nvSpPr>
          <p:spPr bwMode="auto">
            <a:xfrm>
              <a:off x="4721926" y="2257860"/>
              <a:ext cx="48461" cy="98214"/>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7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3" name="TextBox 162">
              <a:extLst>
                <a:ext uri="{FF2B5EF4-FFF2-40B4-BE49-F238E27FC236}">
                  <a16:creationId xmlns:a16="http://schemas.microsoft.com/office/drawing/2014/main" id="{355ACA78-7553-E144-A673-A2649BBEEA88}"/>
                </a:ext>
              </a:extLst>
            </p:cNvPr>
            <p:cNvSpPr txBox="1"/>
            <p:nvPr/>
          </p:nvSpPr>
          <p:spPr>
            <a:xfrm>
              <a:off x="3224631" y="2708185"/>
              <a:ext cx="1016842" cy="121057"/>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Line = {H, U} X {R, E, S, A} </a:t>
              </a:r>
              <a:endParaRPr lang="en-US" sz="700" dirty="0">
                <a:solidFill>
                  <a:schemeClr val="tx1"/>
                </a:solidFill>
                <a:latin typeface="Chalkboard SE" charset="0"/>
                <a:ea typeface="Chalkboard SE" charset="0"/>
                <a:cs typeface="Chalkboard SE" charset="0"/>
              </a:endParaRPr>
            </a:p>
          </p:txBody>
        </p:sp>
        <p:sp>
          <p:nvSpPr>
            <p:cNvPr id="164" name="TextBox 163">
              <a:extLst>
                <a:ext uri="{FF2B5EF4-FFF2-40B4-BE49-F238E27FC236}">
                  <a16:creationId xmlns:a16="http://schemas.microsoft.com/office/drawing/2014/main" id="{AEDA6643-52BC-5041-B193-296872C948AC}"/>
                </a:ext>
              </a:extLst>
            </p:cNvPr>
            <p:cNvSpPr txBox="1"/>
            <p:nvPr/>
          </p:nvSpPr>
          <p:spPr>
            <a:xfrm>
              <a:off x="3200400" y="3351984"/>
              <a:ext cx="527274" cy="157143"/>
            </a:xfrm>
            <a:prstGeom prst="rect">
              <a:avLst/>
            </a:prstGeom>
            <a:noFill/>
          </p:spPr>
          <p:txBody>
            <a:bodyPr wrap="none" rtlCol="0">
              <a:spAutoFit/>
            </a:bodyPr>
            <a:lstStyle/>
            <a:p>
              <a:r>
                <a:rPr lang="en-US" sz="700" b="1" dirty="0">
                  <a:solidFill>
                    <a:schemeClr val="tx1"/>
                  </a:solidFill>
                  <a:latin typeface="Chalkboard SE" charset="0"/>
                  <a:ea typeface="Chalkboard SE" charset="0"/>
                  <a:cs typeface="Chalkboard SE" charset="0"/>
                </a:rPr>
                <a:t>Mutation</a:t>
              </a:r>
              <a:endParaRPr lang="en-US" sz="600" b="1" dirty="0">
                <a:solidFill>
                  <a:schemeClr val="tx1"/>
                </a:solidFill>
                <a:latin typeface="Courier New" charset="0"/>
                <a:ea typeface="Courier New" charset="0"/>
                <a:cs typeface="Courier New" charset="0"/>
              </a:endParaRPr>
            </a:p>
          </p:txBody>
        </p:sp>
      </p:gr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9"/>
          <a:stretch>
            <a:fillRect/>
          </a:stretch>
        </p:blipFill>
        <p:spPr>
          <a:xfrm>
            <a:off x="6324600" y="4076700"/>
            <a:ext cx="2333336" cy="1638300"/>
          </a:xfrm>
          <a:prstGeom prst="rect">
            <a:avLst/>
          </a:prstGeom>
        </p:spPr>
      </p:pic>
      <p:sp>
        <p:nvSpPr>
          <p:cNvPr id="3" name="TextBox 2">
            <a:extLst>
              <a:ext uri="{FF2B5EF4-FFF2-40B4-BE49-F238E27FC236}">
                <a16:creationId xmlns:a16="http://schemas.microsoft.com/office/drawing/2014/main" id="{14B04947-C5B4-1846-A95F-854B5BC392D6}"/>
              </a:ext>
            </a:extLst>
          </p:cNvPr>
          <p:cNvSpPr txBox="1"/>
          <p:nvPr/>
        </p:nvSpPr>
        <p:spPr>
          <a:xfrm>
            <a:off x="290295" y="990600"/>
            <a:ext cx="6530530" cy="1200329"/>
          </a:xfrm>
          <a:prstGeom prst="rect">
            <a:avLst/>
          </a:prstGeom>
          <a:noFill/>
        </p:spPr>
        <p:txBody>
          <a:bodyPr wrap="square" rtlCol="0">
            <a:spAutoFit/>
          </a:bodyPr>
          <a:lstStyle/>
          <a:p>
            <a:r>
              <a:rPr lang="en-US" sz="2400" b="1" dirty="0"/>
              <a:t>What nouns are required to precisely describe a science question for these data? The CS term for these nouns is </a:t>
            </a:r>
            <a:r>
              <a:rPr lang="en-US" sz="2400" b="1" i="1" dirty="0"/>
              <a:t>Class</a:t>
            </a:r>
            <a:r>
              <a:rPr lang="en-US" sz="2400" b="1" dirty="0"/>
              <a:t>.</a:t>
            </a:r>
          </a:p>
        </p:txBody>
      </p:sp>
    </p:spTree>
    <p:extLst>
      <p:ext uri="{BB962C8B-B14F-4D97-AF65-F5344CB8AC3E}">
        <p14:creationId xmlns:p14="http://schemas.microsoft.com/office/powerpoint/2010/main" val="26879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D934-34B4-C746-A054-6F9F97562B58}"/>
              </a:ext>
            </a:extLst>
          </p:cNvPr>
          <p:cNvSpPr>
            <a:spLocks noGrp="1"/>
          </p:cNvSpPr>
          <p:nvPr>
            <p:ph type="title"/>
          </p:nvPr>
        </p:nvSpPr>
        <p:spPr/>
        <p:txBody>
          <a:bodyPr/>
          <a:lstStyle/>
          <a:p>
            <a:r>
              <a:rPr lang="en-US" dirty="0"/>
              <a:t>Data Modeling II: Identify Attributes</a:t>
            </a:r>
          </a:p>
        </p:txBody>
      </p:sp>
      <p:sp>
        <p:nvSpPr>
          <p:cNvPr id="3" name="Content Placeholder 2">
            <a:extLst>
              <a:ext uri="{FF2B5EF4-FFF2-40B4-BE49-F238E27FC236}">
                <a16:creationId xmlns:a16="http://schemas.microsoft.com/office/drawing/2014/main" id="{15F60A91-7A8A-2C47-962E-CFD341A61089}"/>
              </a:ext>
            </a:extLst>
          </p:cNvPr>
          <p:cNvSpPr>
            <a:spLocks noGrp="1"/>
          </p:cNvSpPr>
          <p:nvPr>
            <p:ph idx="1"/>
          </p:nvPr>
        </p:nvSpPr>
        <p:spPr>
          <a:xfrm>
            <a:off x="457200" y="1371599"/>
            <a:ext cx="8229600" cy="990601"/>
          </a:xfrm>
        </p:spPr>
        <p:txBody>
          <a:bodyPr/>
          <a:lstStyle/>
          <a:p>
            <a:pPr marL="0" indent="0">
              <a:buNone/>
            </a:pPr>
            <a:r>
              <a:rPr lang="en-US" dirty="0"/>
              <a:t>What qualifiers (descriptors) are needed to precisely identify an instance of a noun (class)?</a:t>
            </a:r>
          </a:p>
        </p:txBody>
      </p:sp>
      <p:sp>
        <p:nvSpPr>
          <p:cNvPr id="4" name="Slide Number Placeholder 3">
            <a:extLst>
              <a:ext uri="{FF2B5EF4-FFF2-40B4-BE49-F238E27FC236}">
                <a16:creationId xmlns:a16="http://schemas.microsoft.com/office/drawing/2014/main" id="{0D4AE37A-8801-F745-A0D5-E322CF242752}"/>
              </a:ext>
            </a:extLst>
          </p:cNvPr>
          <p:cNvSpPr>
            <a:spLocks noGrp="1"/>
          </p:cNvSpPr>
          <p:nvPr>
            <p:ph type="sldNum" sz="quarter" idx="11"/>
          </p:nvPr>
        </p:nvSpPr>
        <p:spPr/>
        <p:txBody>
          <a:bodyPr/>
          <a:lstStyle/>
          <a:p>
            <a:pPr>
              <a:defRPr/>
            </a:pPr>
            <a:fld id="{3EF4E9CC-9D91-476E-91FD-5BEEC1642931}" type="slidenum">
              <a:rPr lang="en-US" altLang="x-none" smtClean="0"/>
              <a:pPr>
                <a:defRPr/>
              </a:pPr>
              <a:t>14</a:t>
            </a:fld>
            <a:endParaRPr lang="en-US" altLang="x-none"/>
          </a:p>
        </p:txBody>
      </p:sp>
      <p:pic>
        <p:nvPicPr>
          <p:cNvPr id="10" name="Picture 9">
            <a:extLst>
              <a:ext uri="{FF2B5EF4-FFF2-40B4-BE49-F238E27FC236}">
                <a16:creationId xmlns:a16="http://schemas.microsoft.com/office/drawing/2014/main" id="{284AA37B-9CE4-7645-A4E2-5BE753C9BB52}"/>
              </a:ext>
            </a:extLst>
          </p:cNvPr>
          <p:cNvPicPr>
            <a:picLocks noChangeAspect="1"/>
          </p:cNvPicPr>
          <p:nvPr/>
        </p:nvPicPr>
        <p:blipFill>
          <a:blip r:embed="rId2"/>
          <a:stretch>
            <a:fillRect/>
          </a:stretch>
        </p:blipFill>
        <p:spPr>
          <a:xfrm>
            <a:off x="1295400" y="2682875"/>
            <a:ext cx="1676400" cy="2986690"/>
          </a:xfrm>
          <a:prstGeom prst="rect">
            <a:avLst/>
          </a:prstGeom>
        </p:spPr>
      </p:pic>
      <p:pic>
        <p:nvPicPr>
          <p:cNvPr id="12" name="Picture 11" descr="A screenshot of a cell phone&#13;&#10;&#13;&#10;Description automatically generated">
            <a:extLst>
              <a:ext uri="{FF2B5EF4-FFF2-40B4-BE49-F238E27FC236}">
                <a16:creationId xmlns:a16="http://schemas.microsoft.com/office/drawing/2014/main" id="{6D8052F2-813F-D84D-B2D4-A8B37FC6931E}"/>
              </a:ext>
            </a:extLst>
          </p:cNvPr>
          <p:cNvPicPr>
            <a:picLocks noChangeAspect="1"/>
          </p:cNvPicPr>
          <p:nvPr/>
        </p:nvPicPr>
        <p:blipFill>
          <a:blip r:embed="rId3"/>
          <a:stretch>
            <a:fillRect/>
          </a:stretch>
        </p:blipFill>
        <p:spPr>
          <a:xfrm>
            <a:off x="4038600" y="2682874"/>
            <a:ext cx="2054312" cy="2193925"/>
          </a:xfrm>
          <a:prstGeom prst="rect">
            <a:avLst/>
          </a:prstGeom>
        </p:spPr>
      </p:pic>
    </p:spTree>
    <p:extLst>
      <p:ext uri="{BB962C8B-B14F-4D97-AF65-F5344CB8AC3E}">
        <p14:creationId xmlns:p14="http://schemas.microsoft.com/office/powerpoint/2010/main" val="39575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IIIa: Specify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15</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sp>
        <p:nvSpPr>
          <p:cNvPr id="6" name="TextBox 5">
            <a:extLst>
              <a:ext uri="{FF2B5EF4-FFF2-40B4-BE49-F238E27FC236}">
                <a16:creationId xmlns:a16="http://schemas.microsoft.com/office/drawing/2014/main" id="{57FC5B96-C7B3-414A-B4D7-4AD1115ED12C}"/>
              </a:ext>
            </a:extLst>
          </p:cNvPr>
          <p:cNvSpPr txBox="1"/>
          <p:nvPr/>
        </p:nvSpPr>
        <p:spPr>
          <a:xfrm>
            <a:off x="447386" y="762000"/>
            <a:ext cx="5810828" cy="1015663"/>
          </a:xfrm>
          <a:prstGeom prst="rect">
            <a:avLst/>
          </a:prstGeom>
          <a:noFill/>
        </p:spPr>
        <p:txBody>
          <a:bodyPr wrap="square" rtlCol="0">
            <a:spAutoFit/>
          </a:bodyPr>
          <a:lstStyle/>
          <a:p>
            <a:r>
              <a:rPr lang="en-US" sz="2000" b="1" dirty="0"/>
              <a:t>How do classes (nouns) relate to one another so that information can be “correlated” between classes?</a:t>
            </a:r>
          </a:p>
        </p:txBody>
      </p:sp>
      <p:sp>
        <p:nvSpPr>
          <p:cNvPr id="9" name="Rectangle 8">
            <a:extLst>
              <a:ext uri="{FF2B5EF4-FFF2-40B4-BE49-F238E27FC236}">
                <a16:creationId xmlns:a16="http://schemas.microsoft.com/office/drawing/2014/main" id="{9FDED1E4-286F-1848-BD3F-7DBEB721335A}"/>
              </a:ext>
            </a:extLst>
          </p:cNvPr>
          <p:cNvSpPr/>
          <p:nvPr/>
        </p:nvSpPr>
        <p:spPr>
          <a:xfrm>
            <a:off x="1219200" y="2166520"/>
            <a:ext cx="2743200" cy="1297079"/>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509" name="Picture 21508" descr="A screenshot of a cell phone&#13;&#10;&#13;&#10;Description automatically generated">
            <a:extLst>
              <a:ext uri="{FF2B5EF4-FFF2-40B4-BE49-F238E27FC236}">
                <a16:creationId xmlns:a16="http://schemas.microsoft.com/office/drawing/2014/main" id="{987EB89F-146B-694F-B744-C39C7092CA36}"/>
              </a:ext>
            </a:extLst>
          </p:cNvPr>
          <p:cNvPicPr>
            <a:picLocks noChangeAspect="1"/>
          </p:cNvPicPr>
          <p:nvPr/>
        </p:nvPicPr>
        <p:blipFill>
          <a:blip r:embed="rId3"/>
          <a:stretch>
            <a:fillRect/>
          </a:stretch>
        </p:blipFill>
        <p:spPr>
          <a:xfrm>
            <a:off x="3683000" y="3201358"/>
            <a:ext cx="1803400" cy="1054100"/>
          </a:xfrm>
          <a:prstGeom prst="rect">
            <a:avLst/>
          </a:prstGeom>
        </p:spPr>
      </p:pic>
      <p:pic>
        <p:nvPicPr>
          <p:cNvPr id="21513" name="Picture 21512">
            <a:extLst>
              <a:ext uri="{FF2B5EF4-FFF2-40B4-BE49-F238E27FC236}">
                <a16:creationId xmlns:a16="http://schemas.microsoft.com/office/drawing/2014/main" id="{7D14A48C-A862-A44B-A260-5C80066CFADB}"/>
              </a:ext>
            </a:extLst>
          </p:cNvPr>
          <p:cNvPicPr>
            <a:picLocks noChangeAspect="1"/>
          </p:cNvPicPr>
          <p:nvPr/>
        </p:nvPicPr>
        <p:blipFill>
          <a:blip r:embed="rId4"/>
          <a:stretch>
            <a:fillRect/>
          </a:stretch>
        </p:blipFill>
        <p:spPr>
          <a:xfrm>
            <a:off x="1410566" y="2005228"/>
            <a:ext cx="1485034" cy="4609793"/>
          </a:xfrm>
          <a:prstGeom prst="rect">
            <a:avLst/>
          </a:prstGeom>
        </p:spPr>
      </p:pic>
      <p:cxnSp>
        <p:nvCxnSpPr>
          <p:cNvPr id="21515" name="Straight Connector 21514">
            <a:extLst>
              <a:ext uri="{FF2B5EF4-FFF2-40B4-BE49-F238E27FC236}">
                <a16:creationId xmlns:a16="http://schemas.microsoft.com/office/drawing/2014/main" id="{316DEB2A-9A92-EA48-B62C-736E6E0634AC}"/>
              </a:ext>
            </a:extLst>
          </p:cNvPr>
          <p:cNvCxnSpPr>
            <a:cxnSpLocks/>
          </p:cNvCxnSpPr>
          <p:nvPr/>
        </p:nvCxnSpPr>
        <p:spPr>
          <a:xfrm flipH="1" flipV="1">
            <a:off x="2895600" y="2667000"/>
            <a:ext cx="1002723" cy="108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17" name="Straight Connector 21516">
            <a:extLst>
              <a:ext uri="{FF2B5EF4-FFF2-40B4-BE49-F238E27FC236}">
                <a16:creationId xmlns:a16="http://schemas.microsoft.com/office/drawing/2014/main" id="{8E06E64D-BE61-6541-BD43-C5A1EF8E5DC3}"/>
              </a:ext>
            </a:extLst>
          </p:cNvPr>
          <p:cNvCxnSpPr/>
          <p:nvPr/>
        </p:nvCxnSpPr>
        <p:spPr>
          <a:xfrm flipH="1">
            <a:off x="2667000" y="3912221"/>
            <a:ext cx="1231323" cy="975073"/>
          </a:xfrm>
          <a:prstGeom prst="line">
            <a:avLst/>
          </a:prstGeom>
        </p:spPr>
        <p:style>
          <a:lnRef idx="2">
            <a:schemeClr val="accent1"/>
          </a:lnRef>
          <a:fillRef idx="0">
            <a:schemeClr val="accent1"/>
          </a:fillRef>
          <a:effectRef idx="1">
            <a:schemeClr val="accent1"/>
          </a:effectRef>
          <a:fontRef idx="minor">
            <a:schemeClr val="tx1"/>
          </a:fontRef>
        </p:style>
      </p:cxnSp>
      <p:sp>
        <p:nvSpPr>
          <p:cNvPr id="21519" name="TextBox 21518">
            <a:extLst>
              <a:ext uri="{FF2B5EF4-FFF2-40B4-BE49-F238E27FC236}">
                <a16:creationId xmlns:a16="http://schemas.microsoft.com/office/drawing/2014/main" id="{4BECCA26-42E3-FB4D-96DE-69660915BC5C}"/>
              </a:ext>
            </a:extLst>
          </p:cNvPr>
          <p:cNvSpPr txBox="1"/>
          <p:nvPr/>
        </p:nvSpPr>
        <p:spPr>
          <a:xfrm>
            <a:off x="3781714" y="4782917"/>
            <a:ext cx="3886200" cy="1200329"/>
          </a:xfrm>
          <a:prstGeom prst="rect">
            <a:avLst/>
          </a:prstGeom>
          <a:solidFill>
            <a:schemeClr val="bg1">
              <a:lumMod val="95000"/>
            </a:schemeClr>
          </a:solidFill>
        </p:spPr>
        <p:txBody>
          <a:bodyPr wrap="square" rtlCol="0">
            <a:spAutoFit/>
          </a:bodyPr>
          <a:lstStyle/>
          <a:p>
            <a:r>
              <a:rPr lang="en-US" dirty="0"/>
              <a:t>Representing relationships between different classes often requires a new class that specifies associations between keys.</a:t>
            </a:r>
          </a:p>
        </p:txBody>
      </p:sp>
    </p:spTree>
    <p:extLst>
      <p:ext uri="{BB962C8B-B14F-4D97-AF65-F5344CB8AC3E}">
        <p14:creationId xmlns:p14="http://schemas.microsoft.com/office/powerpoint/2010/main" val="383567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a:t>
            </a:r>
            <a:r>
              <a:rPr lang="en-US" altLang="en-US" dirty="0" err="1">
                <a:ea typeface="ＭＳ Ｐゴシック" charset="-128"/>
              </a:rPr>
              <a:t>IIIb</a:t>
            </a:r>
            <a:r>
              <a:rPr lang="en-US" altLang="en-US" dirty="0">
                <a:ea typeface="ＭＳ Ｐゴシック" charset="-128"/>
              </a:rPr>
              <a:t>: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16</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pic>
        <p:nvPicPr>
          <p:cNvPr id="2" name="Picture 1">
            <a:extLst>
              <a:ext uri="{FF2B5EF4-FFF2-40B4-BE49-F238E27FC236}">
                <a16:creationId xmlns:a16="http://schemas.microsoft.com/office/drawing/2014/main" id="{D30EBE48-1657-544D-B4DC-8130ED25D1E3}"/>
              </a:ext>
            </a:extLst>
          </p:cNvPr>
          <p:cNvPicPr>
            <a:picLocks noChangeAspect="1"/>
          </p:cNvPicPr>
          <p:nvPr/>
        </p:nvPicPr>
        <p:blipFill>
          <a:blip r:embed="rId3"/>
          <a:stretch>
            <a:fillRect/>
          </a:stretch>
        </p:blipFill>
        <p:spPr>
          <a:xfrm>
            <a:off x="472277" y="1377950"/>
            <a:ext cx="6028969" cy="5213350"/>
          </a:xfrm>
          <a:prstGeom prst="rect">
            <a:avLst/>
          </a:prstGeom>
        </p:spPr>
      </p:pic>
      <p:sp>
        <p:nvSpPr>
          <p:cNvPr id="3" name="Rectangle 2">
            <a:extLst>
              <a:ext uri="{FF2B5EF4-FFF2-40B4-BE49-F238E27FC236}">
                <a16:creationId xmlns:a16="http://schemas.microsoft.com/office/drawing/2014/main" id="{BFF6AF78-43ED-F144-8C7C-A15B665ADCE1}"/>
              </a:ext>
            </a:extLst>
          </p:cNvPr>
          <p:cNvSpPr/>
          <p:nvPr/>
        </p:nvSpPr>
        <p:spPr>
          <a:xfrm>
            <a:off x="3733800" y="1524000"/>
            <a:ext cx="2514600" cy="121920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E08C6C6-07F3-5B4C-B97A-2CA19C8B2F1A}"/>
              </a:ext>
            </a:extLst>
          </p:cNvPr>
          <p:cNvCxnSpPr/>
          <p:nvPr/>
        </p:nvCxnSpPr>
        <p:spPr>
          <a:xfrm flipV="1">
            <a:off x="1524000" y="1905000"/>
            <a:ext cx="121920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p:nvPr/>
        </p:nvCxnSpPr>
        <p:spPr>
          <a:xfrm flipV="1">
            <a:off x="1524000" y="3498850"/>
            <a:ext cx="1371600" cy="16065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p:nvPr/>
        </p:nvCxnSpPr>
        <p:spPr>
          <a:xfrm>
            <a:off x="1524000" y="5334000"/>
            <a:ext cx="1353162" cy="2286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76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Data Modeling IIIc: Relationships</a:t>
            </a: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17</a:t>
            </a:fld>
            <a:endParaRPr lang="en-US" altLang="en-US" sz="1800"/>
          </a:p>
        </p:txBody>
      </p:sp>
      <p:pic>
        <p:nvPicPr>
          <p:cNvPr id="227" name="Picture 226" descr="A close up of a map&#13;&#10;&#13;&#10;Description automatically generated">
            <a:extLst>
              <a:ext uri="{FF2B5EF4-FFF2-40B4-BE49-F238E27FC236}">
                <a16:creationId xmlns:a16="http://schemas.microsoft.com/office/drawing/2014/main" id="{05F1C7D4-8D0C-D743-B5DE-9A4FE7648BB9}"/>
              </a:ext>
            </a:extLst>
          </p:cNvPr>
          <p:cNvPicPr>
            <a:picLocks noChangeAspect="1"/>
          </p:cNvPicPr>
          <p:nvPr/>
        </p:nvPicPr>
        <p:blipFill>
          <a:blip r:embed="rId2"/>
          <a:stretch>
            <a:fillRect/>
          </a:stretch>
        </p:blipFill>
        <p:spPr>
          <a:xfrm>
            <a:off x="6501246" y="797510"/>
            <a:ext cx="2333336" cy="1638300"/>
          </a:xfrm>
          <a:prstGeom prst="rect">
            <a:avLst/>
          </a:prstGeom>
        </p:spPr>
      </p:pic>
      <p:grpSp>
        <p:nvGrpSpPr>
          <p:cNvPr id="12" name="Group 11">
            <a:extLst>
              <a:ext uri="{FF2B5EF4-FFF2-40B4-BE49-F238E27FC236}">
                <a16:creationId xmlns:a16="http://schemas.microsoft.com/office/drawing/2014/main" id="{F059BD7B-C75A-1447-BC24-6EE4EF5A8E56}"/>
              </a:ext>
            </a:extLst>
          </p:cNvPr>
          <p:cNvGrpSpPr/>
          <p:nvPr/>
        </p:nvGrpSpPr>
        <p:grpSpPr>
          <a:xfrm>
            <a:off x="381000" y="1371600"/>
            <a:ext cx="6078031" cy="5222440"/>
            <a:chOff x="381000" y="1371600"/>
            <a:chExt cx="6078031" cy="5222440"/>
          </a:xfrm>
        </p:grpSpPr>
        <p:pic>
          <p:nvPicPr>
            <p:cNvPr id="6" name="Picture 5">
              <a:extLst>
                <a:ext uri="{FF2B5EF4-FFF2-40B4-BE49-F238E27FC236}">
                  <a16:creationId xmlns:a16="http://schemas.microsoft.com/office/drawing/2014/main" id="{F556569E-E347-974A-BE8E-08197195CC2E}"/>
                </a:ext>
              </a:extLst>
            </p:cNvPr>
            <p:cNvPicPr>
              <a:picLocks noChangeAspect="1"/>
            </p:cNvPicPr>
            <p:nvPr/>
          </p:nvPicPr>
          <p:blipFill>
            <a:blip r:embed="rId3"/>
            <a:stretch>
              <a:fillRect/>
            </a:stretch>
          </p:blipFill>
          <p:spPr>
            <a:xfrm>
              <a:off x="381000" y="1371600"/>
              <a:ext cx="6078031" cy="5222440"/>
            </a:xfrm>
            <a:prstGeom prst="rect">
              <a:avLst/>
            </a:prstGeom>
          </p:spPr>
        </p:pic>
        <p:cxnSp>
          <p:nvCxnSpPr>
            <p:cNvPr id="5" name="Straight Connector 4">
              <a:extLst>
                <a:ext uri="{FF2B5EF4-FFF2-40B4-BE49-F238E27FC236}">
                  <a16:creationId xmlns:a16="http://schemas.microsoft.com/office/drawing/2014/main" id="{6E08C6C6-07F3-5B4C-B97A-2CA19C8B2F1A}"/>
                </a:ext>
              </a:extLst>
            </p:cNvPr>
            <p:cNvCxnSpPr>
              <a:cxnSpLocks/>
            </p:cNvCxnSpPr>
            <p:nvPr/>
          </p:nvCxnSpPr>
          <p:spPr>
            <a:xfrm flipV="1">
              <a:off x="1524000" y="19050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F201B39-868B-6347-9282-B7524B1D45C0}"/>
                </a:ext>
              </a:extLst>
            </p:cNvPr>
            <p:cNvCxnSpPr/>
            <p:nvPr/>
          </p:nvCxnSpPr>
          <p:spPr>
            <a:xfrm>
              <a:off x="1400464" y="31242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D156F7B-2F35-4847-9422-1C290B34E51F}"/>
                </a:ext>
              </a:extLst>
            </p:cNvPr>
            <p:cNvCxnSpPr>
              <a:cxnSpLocks/>
            </p:cNvCxnSpPr>
            <p:nvPr/>
          </p:nvCxnSpPr>
          <p:spPr>
            <a:xfrm flipV="1">
              <a:off x="1524000" y="34290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80998BB-EE19-2040-AAF6-D5DBF01BAB04}"/>
                </a:ext>
              </a:extLst>
            </p:cNvPr>
            <p:cNvCxnSpPr>
              <a:cxnSpLocks/>
            </p:cNvCxnSpPr>
            <p:nvPr/>
          </p:nvCxnSpPr>
          <p:spPr>
            <a:xfrm>
              <a:off x="1524000" y="53340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F869659D-3662-634C-B8B0-4EC6E35230BE}"/>
              </a:ext>
            </a:extLst>
          </p:cNvPr>
          <p:cNvSpPr txBox="1"/>
          <p:nvPr/>
        </p:nvSpPr>
        <p:spPr>
          <a:xfrm>
            <a:off x="4572000" y="3697069"/>
            <a:ext cx="3718723" cy="646331"/>
          </a:xfrm>
          <a:prstGeom prst="rect">
            <a:avLst/>
          </a:prstGeom>
          <a:solidFill>
            <a:schemeClr val="bg1">
              <a:lumMod val="85000"/>
            </a:schemeClr>
          </a:solidFill>
        </p:spPr>
        <p:txBody>
          <a:bodyPr wrap="square" rtlCol="0">
            <a:spAutoFit/>
          </a:bodyPr>
          <a:lstStyle/>
          <a:p>
            <a:r>
              <a:rPr lang="en-US" dirty="0" err="1"/>
              <a:t>GeneDescription</a:t>
            </a:r>
            <a:r>
              <a:rPr lang="en-US" dirty="0"/>
              <a:t> provides details about the gene.</a:t>
            </a:r>
          </a:p>
        </p:txBody>
      </p:sp>
    </p:spTree>
    <p:extLst>
      <p:ext uri="{BB962C8B-B14F-4D97-AF65-F5344CB8AC3E}">
        <p14:creationId xmlns:p14="http://schemas.microsoft.com/office/powerpoint/2010/main" val="150327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4"/>
          <p:cNvSpPr>
            <a:spLocks noGrp="1"/>
          </p:cNvSpPr>
          <p:nvPr>
            <p:ph type="title"/>
          </p:nvPr>
        </p:nvSpPr>
        <p:spPr bwMode="auto">
          <a:xfrm>
            <a:off x="152400" y="228600"/>
            <a:ext cx="87630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Navigations for a Science Question</a:t>
            </a:r>
          </a:p>
        </p:txBody>
      </p:sp>
      <p:sp>
        <p:nvSpPr>
          <p:cNvPr id="7" name="Rectangle 6"/>
          <p:cNvSpPr/>
          <p:nvPr/>
        </p:nvSpPr>
        <p:spPr>
          <a:xfrm>
            <a:off x="2971800" y="4419600"/>
            <a:ext cx="2895600" cy="171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3622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295400" y="5105400"/>
            <a:ext cx="28956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TextBox 12"/>
          <p:cNvSpPr txBox="1"/>
          <p:nvPr/>
        </p:nvSpPr>
        <p:spPr>
          <a:xfrm>
            <a:off x="4330723" y="2773501"/>
            <a:ext cx="4495800" cy="3477875"/>
          </a:xfrm>
          <a:prstGeom prst="rect">
            <a:avLst/>
          </a:prstGeom>
          <a:noFill/>
        </p:spPr>
        <p:txBody>
          <a:bodyPr>
            <a:spAutoFit/>
          </a:bodyPr>
          <a:lstStyle/>
          <a:p>
            <a:pPr>
              <a:defRPr/>
            </a:pPr>
            <a:r>
              <a:rPr lang="en-US" sz="2000" b="1" dirty="0">
                <a:ea typeface="ＭＳ Ｐゴシック" charset="0"/>
                <a:cs typeface="ＭＳ Ｐゴシック" charset="0"/>
              </a:rPr>
              <a:t>What is the average growth rate for each mutation?</a:t>
            </a:r>
          </a:p>
          <a:p>
            <a:pPr marL="342900" indent="-342900">
              <a:buFont typeface="Arial"/>
              <a:buChar char="•"/>
              <a:defRPr/>
            </a:pPr>
            <a:r>
              <a:rPr lang="en-US" sz="2000" dirty="0">
                <a:ea typeface="ＭＳ Ｐゴシック" charset="0"/>
                <a:cs typeface="ＭＳ Ｐゴシック" charset="0"/>
              </a:rPr>
              <a:t>Navigate from </a:t>
            </a:r>
            <a:r>
              <a:rPr lang="en-US" sz="2000" dirty="0">
                <a:latin typeface="Courier New" panose="02070309020205020404" pitchFamily="49" charset="0"/>
                <a:ea typeface="ＭＳ Ｐゴシック" charset="0"/>
                <a:cs typeface="Courier New" panose="02070309020205020404" pitchFamily="49" charset="0"/>
              </a:rPr>
              <a:t>Mutation</a:t>
            </a:r>
            <a:r>
              <a:rPr lang="en-US" sz="2000" dirty="0">
                <a:ea typeface="ＭＳ Ｐゴシック" charset="0"/>
                <a:cs typeface="ＭＳ Ｐゴシック" charset="0"/>
              </a:rPr>
              <a:t> to </a:t>
            </a:r>
            <a:r>
              <a:rPr lang="en-US" sz="2000" dirty="0">
                <a:latin typeface="Courier New" panose="02070309020205020404" pitchFamily="49" charset="0"/>
                <a:ea typeface="ＭＳ Ｐゴシック" charset="0"/>
                <a:cs typeface="Courier New" panose="02070309020205020404" pitchFamily="49" charset="0"/>
              </a:rPr>
              <a:t>Isolate</a:t>
            </a:r>
            <a:r>
              <a:rPr lang="en-US" sz="2000" dirty="0">
                <a:ea typeface="ＭＳ Ｐゴシック" charset="0"/>
                <a:cs typeface="ＭＳ Ｐゴシック" charset="0"/>
              </a:rPr>
              <a:t>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a:t>
            </a:r>
            <a:r>
              <a:rPr lang="en-US" sz="2000" dirty="0">
                <a:latin typeface="Courier New" panose="02070309020205020404" pitchFamily="49" charset="0"/>
                <a:ea typeface="ＭＳ Ｐゴシック" charset="0"/>
                <a:cs typeface="Courier New" panose="02070309020205020404" pitchFamily="49" charset="0"/>
              </a:rPr>
              <a:t>Isolate</a:t>
            </a:r>
            <a:r>
              <a:rPr lang="en-US" sz="2000" dirty="0">
                <a:ea typeface="ＭＳ Ｐゴシック" charset="0"/>
                <a:cs typeface="ＭＳ Ｐゴシック" charset="0"/>
              </a:rPr>
              <a:t> to </a:t>
            </a:r>
            <a:r>
              <a:rPr lang="en-US" sz="2000" dirty="0">
                <a:latin typeface="Courier New" panose="02070309020205020404" pitchFamily="49" charset="0"/>
                <a:ea typeface="ＭＳ Ｐゴシック" charset="0"/>
                <a:cs typeface="Courier New" panose="02070309020205020404" pitchFamily="49" charset="0"/>
              </a:rPr>
              <a:t>Culture</a:t>
            </a:r>
            <a:r>
              <a:rPr lang="en-US" sz="2000" dirty="0">
                <a:ea typeface="ＭＳ Ｐゴシック" charset="0"/>
                <a:cs typeface="ＭＳ Ｐゴシック" charset="0"/>
              </a:rPr>
              <a:t>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the averages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21511"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5D11EA-BAB1-5840-95AD-67F3B64F9ADC}" type="slidenum">
              <a:rPr lang="en-US" altLang="en-US" sz="1800"/>
              <a:pPr eaLnBrk="1" hangingPunct="1"/>
              <a:t>18</a:t>
            </a:fld>
            <a:endParaRPr lang="en-US" altLang="en-US" sz="1800"/>
          </a:p>
        </p:txBody>
      </p:sp>
      <p:grpSp>
        <p:nvGrpSpPr>
          <p:cNvPr id="2" name="Group 1">
            <a:extLst>
              <a:ext uri="{FF2B5EF4-FFF2-40B4-BE49-F238E27FC236}">
                <a16:creationId xmlns:a16="http://schemas.microsoft.com/office/drawing/2014/main" id="{EBB23597-8457-DC4C-9F30-DF4E2DC223B7}"/>
              </a:ext>
            </a:extLst>
          </p:cNvPr>
          <p:cNvGrpSpPr/>
          <p:nvPr/>
        </p:nvGrpSpPr>
        <p:grpSpPr>
          <a:xfrm>
            <a:off x="381000" y="914400"/>
            <a:ext cx="6078031" cy="5222440"/>
            <a:chOff x="381000" y="914400"/>
            <a:chExt cx="6078031" cy="5222440"/>
          </a:xfrm>
        </p:grpSpPr>
        <p:pic>
          <p:nvPicPr>
            <p:cNvPr id="114" name="Picture 113">
              <a:extLst>
                <a:ext uri="{FF2B5EF4-FFF2-40B4-BE49-F238E27FC236}">
                  <a16:creationId xmlns:a16="http://schemas.microsoft.com/office/drawing/2014/main" id="{58B298CA-361B-1D4F-A5FD-C24A07693ACB}"/>
                </a:ext>
              </a:extLst>
            </p:cNvPr>
            <p:cNvPicPr>
              <a:picLocks noChangeAspect="1"/>
            </p:cNvPicPr>
            <p:nvPr/>
          </p:nvPicPr>
          <p:blipFill>
            <a:blip r:embed="rId2"/>
            <a:stretch>
              <a:fillRect/>
            </a:stretch>
          </p:blipFill>
          <p:spPr>
            <a:xfrm>
              <a:off x="381000" y="914400"/>
              <a:ext cx="6078031" cy="5222440"/>
            </a:xfrm>
            <a:prstGeom prst="rect">
              <a:avLst/>
            </a:prstGeom>
          </p:spPr>
        </p:pic>
        <p:cxnSp>
          <p:nvCxnSpPr>
            <p:cNvPr id="115" name="Straight Connector 114">
              <a:extLst>
                <a:ext uri="{FF2B5EF4-FFF2-40B4-BE49-F238E27FC236}">
                  <a16:creationId xmlns:a16="http://schemas.microsoft.com/office/drawing/2014/main" id="{75D0AC7C-8D0A-2A41-BE25-5627A921FEFB}"/>
                </a:ext>
              </a:extLst>
            </p:cNvPr>
            <p:cNvCxnSpPr>
              <a:cxnSpLocks/>
            </p:cNvCxnSpPr>
            <p:nvPr/>
          </p:nvCxnSpPr>
          <p:spPr>
            <a:xfrm flipV="1">
              <a:off x="1524000" y="1447800"/>
              <a:ext cx="1219200"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EFFE14C-47E2-7C4E-9841-BA58B0C20A20}"/>
                </a:ext>
              </a:extLst>
            </p:cNvPr>
            <p:cNvCxnSpPr/>
            <p:nvPr/>
          </p:nvCxnSpPr>
          <p:spPr>
            <a:xfrm>
              <a:off x="1400464" y="2667000"/>
              <a:ext cx="1476698"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BD67056-B0C1-CF45-A980-5E38EFC9562A}"/>
                </a:ext>
              </a:extLst>
            </p:cNvPr>
            <p:cNvCxnSpPr>
              <a:cxnSpLocks/>
            </p:cNvCxnSpPr>
            <p:nvPr/>
          </p:nvCxnSpPr>
          <p:spPr>
            <a:xfrm flipV="1">
              <a:off x="1524000" y="2971800"/>
              <a:ext cx="1353162" cy="1676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4CEDE8F-7CD5-2440-BCF6-E4CFE58EFA4D}"/>
                </a:ext>
              </a:extLst>
            </p:cNvPr>
            <p:cNvCxnSpPr>
              <a:cxnSpLocks/>
            </p:cNvCxnSpPr>
            <p:nvPr/>
          </p:nvCxnSpPr>
          <p:spPr>
            <a:xfrm>
              <a:off x="1524000" y="4876800"/>
              <a:ext cx="1219200" cy="2222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58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B842-540F-2E40-8C07-1A53A1EE6672}"/>
              </a:ext>
            </a:extLst>
          </p:cNvPr>
          <p:cNvSpPr>
            <a:spLocks noGrp="1"/>
          </p:cNvSpPr>
          <p:nvPr>
            <p:ph type="title"/>
          </p:nvPr>
        </p:nvSpPr>
        <p:spPr/>
        <p:txBody>
          <a:bodyPr/>
          <a:lstStyle/>
          <a:p>
            <a:r>
              <a:rPr lang="en-US" sz="3200" dirty="0"/>
              <a:t>Why Not Just Have a Single Table?</a:t>
            </a:r>
            <a:br>
              <a:rPr lang="en-US" sz="3200" dirty="0"/>
            </a:br>
            <a:r>
              <a:rPr lang="en-US" sz="3200" dirty="0"/>
              <a:t>Referred to as </a:t>
            </a:r>
            <a:r>
              <a:rPr lang="en-US" sz="3200" i="1" dirty="0"/>
              <a:t>Denormalization</a:t>
            </a:r>
          </a:p>
        </p:txBody>
      </p:sp>
      <p:sp>
        <p:nvSpPr>
          <p:cNvPr id="3" name="Slide Number Placeholder 2">
            <a:extLst>
              <a:ext uri="{FF2B5EF4-FFF2-40B4-BE49-F238E27FC236}">
                <a16:creationId xmlns:a16="http://schemas.microsoft.com/office/drawing/2014/main" id="{423BD0ED-E2F9-1348-A238-2B4C5BB453E9}"/>
              </a:ext>
            </a:extLst>
          </p:cNvPr>
          <p:cNvSpPr>
            <a:spLocks noGrp="1"/>
          </p:cNvSpPr>
          <p:nvPr>
            <p:ph type="sldNum" sz="quarter" idx="11"/>
          </p:nvPr>
        </p:nvSpPr>
        <p:spPr/>
        <p:txBody>
          <a:bodyPr/>
          <a:lstStyle/>
          <a:p>
            <a:pPr>
              <a:defRPr/>
            </a:pPr>
            <a:fld id="{2E4304A7-0FB2-4094-BC1E-DB17183AD0C1}" type="slidenum">
              <a:rPr lang="en-US" altLang="x-none" smtClean="0"/>
              <a:pPr>
                <a:defRPr/>
              </a:pPr>
              <a:t>19</a:t>
            </a:fld>
            <a:endParaRPr lang="en-US" altLang="x-none"/>
          </a:p>
        </p:txBody>
      </p:sp>
      <p:graphicFrame>
        <p:nvGraphicFramePr>
          <p:cNvPr id="4" name="Table 3">
            <a:extLst>
              <a:ext uri="{FF2B5EF4-FFF2-40B4-BE49-F238E27FC236}">
                <a16:creationId xmlns:a16="http://schemas.microsoft.com/office/drawing/2014/main" id="{FC9BD597-2053-E040-BAD0-A66374835694}"/>
              </a:ext>
            </a:extLst>
          </p:cNvPr>
          <p:cNvGraphicFramePr>
            <a:graphicFrameLocks noGrp="1"/>
          </p:cNvGraphicFramePr>
          <p:nvPr>
            <p:extLst>
              <p:ext uri="{D42A27DB-BD31-4B8C-83A1-F6EECF244321}">
                <p14:modId xmlns:p14="http://schemas.microsoft.com/office/powerpoint/2010/main" val="3022786931"/>
              </p:ext>
            </p:extLst>
          </p:nvPr>
        </p:nvGraphicFramePr>
        <p:xfrm>
          <a:off x="381000" y="13716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5" name="TextBox 4">
            <a:extLst>
              <a:ext uri="{FF2B5EF4-FFF2-40B4-BE49-F238E27FC236}">
                <a16:creationId xmlns:a16="http://schemas.microsoft.com/office/drawing/2014/main" id="{59DDF3BB-D2E5-7640-BFDC-ACDA5A8E97EA}"/>
              </a:ext>
            </a:extLst>
          </p:cNvPr>
          <p:cNvSpPr txBox="1"/>
          <p:nvPr/>
        </p:nvSpPr>
        <p:spPr>
          <a:xfrm>
            <a:off x="304800" y="3306901"/>
            <a:ext cx="3886200" cy="3477875"/>
          </a:xfrm>
          <a:prstGeom prst="rect">
            <a:avLst/>
          </a:prstGeom>
          <a:noFill/>
        </p:spPr>
        <p:txBody>
          <a:bodyPr wrap="square">
            <a:spAutoFit/>
          </a:bodyPr>
          <a:lstStyle/>
          <a:p>
            <a:pPr>
              <a:defRPr/>
            </a:pPr>
            <a:r>
              <a:rPr lang="en-US" sz="2000" b="1" dirty="0">
                <a:ea typeface="ＭＳ Ｐゴシック" charset="0"/>
                <a:cs typeface="ＭＳ Ｐゴシック" charset="0"/>
              </a:rPr>
              <a:t>Multiple Tables</a:t>
            </a:r>
          </a:p>
          <a:p>
            <a:pPr marL="342900" indent="-342900">
              <a:buFont typeface="Arial"/>
              <a:buChar char="•"/>
              <a:defRPr/>
            </a:pPr>
            <a:r>
              <a:rPr lang="en-US" sz="2000" dirty="0">
                <a:ea typeface="ＭＳ Ｐゴシック" charset="0"/>
                <a:cs typeface="ＭＳ Ｐゴシック" charset="0"/>
              </a:rPr>
              <a:t>Navigate Mutation to Isolate to find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associate with a mutation.</a:t>
            </a:r>
          </a:p>
          <a:p>
            <a:pPr marL="342900" indent="-342900">
              <a:buFont typeface="Arial"/>
              <a:buChar char="•"/>
              <a:defRPr/>
            </a:pPr>
            <a:r>
              <a:rPr lang="en-US" sz="2000" dirty="0">
                <a:ea typeface="ＭＳ Ｐゴシック" charset="0"/>
                <a:cs typeface="ＭＳ Ｐゴシック" charset="0"/>
              </a:rPr>
              <a:t>Navigate from Isolate to Culture using </a:t>
            </a:r>
            <a:r>
              <a:rPr lang="en-US" sz="2000" dirty="0" err="1">
                <a:ea typeface="ＭＳ Ｐゴシック" charset="0"/>
                <a:cs typeface="ＭＳ Ｐゴシック" charset="0"/>
              </a:rPr>
              <a:t>key_isolate</a:t>
            </a:r>
            <a:r>
              <a:rPr lang="en-US" sz="2000" dirty="0">
                <a:ea typeface="ＭＳ Ｐゴシック" charset="0"/>
                <a:cs typeface="ＭＳ Ｐゴシック" charset="0"/>
              </a:rPr>
              <a:t> and </a:t>
            </a:r>
            <a:r>
              <a:rPr lang="en-US" sz="2000" dirty="0" err="1">
                <a:ea typeface="ＭＳ Ｐゴシック" charset="0"/>
                <a:cs typeface="ＭＳ Ｐゴシック" charset="0"/>
              </a:rPr>
              <a:t>key_culture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Compute average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the mutation</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
        <p:nvSpPr>
          <p:cNvPr id="6" name="TextBox 5">
            <a:extLst>
              <a:ext uri="{FF2B5EF4-FFF2-40B4-BE49-F238E27FC236}">
                <a16:creationId xmlns:a16="http://schemas.microsoft.com/office/drawing/2014/main" id="{F82A6EA2-1844-3D42-8C53-B98D95B82F1C}"/>
              </a:ext>
            </a:extLst>
          </p:cNvPr>
          <p:cNvSpPr txBox="1"/>
          <p:nvPr/>
        </p:nvSpPr>
        <p:spPr>
          <a:xfrm>
            <a:off x="4330723" y="3306901"/>
            <a:ext cx="4495800" cy="1938992"/>
          </a:xfrm>
          <a:prstGeom prst="rect">
            <a:avLst/>
          </a:prstGeom>
          <a:noFill/>
        </p:spPr>
        <p:txBody>
          <a:bodyPr>
            <a:spAutoFit/>
          </a:bodyPr>
          <a:lstStyle/>
          <a:p>
            <a:pPr>
              <a:defRPr/>
            </a:pPr>
            <a:r>
              <a:rPr lang="en-US" sz="2000" b="1" dirty="0">
                <a:ea typeface="ＭＳ Ｐゴシック" charset="0"/>
                <a:cs typeface="ＭＳ Ｐゴシック" charset="0"/>
              </a:rPr>
              <a:t>Single Table</a:t>
            </a:r>
            <a:r>
              <a:rPr lang="en-US" sz="2000" dirty="0">
                <a:ea typeface="ＭＳ Ｐゴシック" charset="0"/>
                <a:cs typeface="ＭＳ Ｐゴシック" charset="0"/>
              </a:rPr>
              <a:t>.</a:t>
            </a:r>
          </a:p>
          <a:p>
            <a:pPr marL="342900" indent="-342900">
              <a:buFont typeface="Arial"/>
              <a:buChar char="•"/>
              <a:defRPr/>
            </a:pPr>
            <a:r>
              <a:rPr lang="en-US" sz="2000" dirty="0">
                <a:ea typeface="ＭＳ Ｐゴシック" charset="0"/>
                <a:cs typeface="ＭＳ Ｐゴシック" charset="0"/>
              </a:rPr>
              <a:t>Select rows with the mutation</a:t>
            </a:r>
          </a:p>
          <a:p>
            <a:pPr marL="342900" indent="-342900">
              <a:buFont typeface="Arial"/>
              <a:buChar char="•"/>
              <a:defRPr/>
            </a:pPr>
            <a:r>
              <a:rPr lang="en-US" sz="2000" dirty="0">
                <a:ea typeface="ＭＳ Ｐゴシック" charset="0"/>
                <a:cs typeface="ＭＳ Ｐゴシック" charset="0"/>
              </a:rPr>
              <a:t>Compute the average of </a:t>
            </a:r>
            <a:r>
              <a:rPr lang="en-US" sz="2000" dirty="0" err="1">
                <a:ea typeface="ＭＳ Ｐゴシック" charset="0"/>
                <a:cs typeface="ＭＳ Ｐゴシック" charset="0"/>
              </a:rPr>
              <a:t>growth_rate</a:t>
            </a:r>
            <a:r>
              <a:rPr lang="en-US" sz="2000" dirty="0">
                <a:ea typeface="ＭＳ Ｐゴシック" charset="0"/>
                <a:cs typeface="ＭＳ Ｐゴシック" charset="0"/>
              </a:rPr>
              <a:t> for those rows</a:t>
            </a:r>
          </a:p>
          <a:p>
            <a:pPr marL="342900" indent="-342900">
              <a:buFont typeface="Arial"/>
              <a:buChar char="•"/>
              <a:defRPr/>
            </a:pPr>
            <a:endParaRPr lang="en-US" sz="2000" dirty="0">
              <a:ea typeface="ＭＳ Ｐゴシック" charset="0"/>
              <a:cs typeface="ＭＳ Ｐゴシック" charset="0"/>
            </a:endParaRPr>
          </a:p>
          <a:p>
            <a:pPr>
              <a:defRPr/>
            </a:pPr>
            <a:endParaRPr lang="en-US" sz="2000" dirty="0">
              <a:ea typeface="ＭＳ Ｐゴシック" charset="0"/>
              <a:cs typeface="ＭＳ Ｐゴシック" charset="0"/>
            </a:endParaRPr>
          </a:p>
        </p:txBody>
      </p:sp>
    </p:spTree>
    <p:extLst>
      <p:ext uri="{BB962C8B-B14F-4D97-AF65-F5344CB8AC3E}">
        <p14:creationId xmlns:p14="http://schemas.microsoft.com/office/powerpoint/2010/main" val="163616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7A671-F571-7E44-93AD-43780E401B72}"/>
              </a:ext>
            </a:extLst>
          </p:cNvPr>
          <p:cNvSpPr>
            <a:spLocks noGrp="1"/>
          </p:cNvSpPr>
          <p:nvPr>
            <p:ph type="title"/>
          </p:nvPr>
        </p:nvSpPr>
        <p:spPr/>
        <p:txBody>
          <a:bodyPr/>
          <a:lstStyle/>
          <a:p>
            <a:r>
              <a:rPr lang="en-US" dirty="0"/>
              <a:t>Biological Data</a:t>
            </a:r>
          </a:p>
        </p:txBody>
      </p:sp>
      <p:sp>
        <p:nvSpPr>
          <p:cNvPr id="4" name="Slide Number Placeholder 3">
            <a:extLst>
              <a:ext uri="{FF2B5EF4-FFF2-40B4-BE49-F238E27FC236}">
                <a16:creationId xmlns:a16="http://schemas.microsoft.com/office/drawing/2014/main" id="{3CF74E7A-BA7C-4547-BD35-0E338676F77F}"/>
              </a:ext>
            </a:extLst>
          </p:cNvPr>
          <p:cNvSpPr>
            <a:spLocks noGrp="1"/>
          </p:cNvSpPr>
          <p:nvPr>
            <p:ph type="sldNum" sz="quarter" idx="11"/>
          </p:nvPr>
        </p:nvSpPr>
        <p:spPr/>
        <p:txBody>
          <a:bodyPr/>
          <a:lstStyle/>
          <a:p>
            <a:pPr>
              <a:defRPr/>
            </a:pPr>
            <a:fld id="{3EF4E9CC-9D91-476E-91FD-5BEEC1642931}" type="slidenum">
              <a:rPr lang="en-US" altLang="x-none" smtClean="0"/>
              <a:pPr>
                <a:defRPr/>
              </a:pPr>
              <a:t>2</a:t>
            </a:fld>
            <a:endParaRPr lang="en-US" altLang="x-none"/>
          </a:p>
        </p:txBody>
      </p:sp>
      <p:pic>
        <p:nvPicPr>
          <p:cNvPr id="5" name="Picture 4">
            <a:extLst>
              <a:ext uri="{FF2B5EF4-FFF2-40B4-BE49-F238E27FC236}">
                <a16:creationId xmlns:a16="http://schemas.microsoft.com/office/drawing/2014/main" id="{9F102707-2CB4-6348-8481-D78157E8E86F}"/>
              </a:ext>
            </a:extLst>
          </p:cNvPr>
          <p:cNvPicPr>
            <a:picLocks noChangeAspect="1"/>
          </p:cNvPicPr>
          <p:nvPr/>
        </p:nvPicPr>
        <p:blipFill>
          <a:blip r:embed="rId2"/>
          <a:stretch>
            <a:fillRect/>
          </a:stretch>
        </p:blipFill>
        <p:spPr>
          <a:xfrm>
            <a:off x="1676400" y="972662"/>
            <a:ext cx="5386361" cy="3419002"/>
          </a:xfrm>
          <a:prstGeom prst="rect">
            <a:avLst/>
          </a:prstGeom>
        </p:spPr>
      </p:pic>
      <p:pic>
        <p:nvPicPr>
          <p:cNvPr id="7" name="Picture 6" descr="A close up of a newspaper&#13;&#10;&#13;&#10;Description automatically generated">
            <a:extLst>
              <a:ext uri="{FF2B5EF4-FFF2-40B4-BE49-F238E27FC236}">
                <a16:creationId xmlns:a16="http://schemas.microsoft.com/office/drawing/2014/main" id="{EF92E56A-A55D-FA4D-BA76-6F8ED08E1BC2}"/>
              </a:ext>
            </a:extLst>
          </p:cNvPr>
          <p:cNvPicPr>
            <a:picLocks noChangeAspect="1"/>
          </p:cNvPicPr>
          <p:nvPr/>
        </p:nvPicPr>
        <p:blipFill>
          <a:blip r:embed="rId3"/>
          <a:stretch>
            <a:fillRect/>
          </a:stretch>
        </p:blipFill>
        <p:spPr>
          <a:xfrm>
            <a:off x="2286000" y="4391664"/>
            <a:ext cx="4572000" cy="2304687"/>
          </a:xfrm>
          <a:prstGeom prst="rect">
            <a:avLst/>
          </a:prstGeom>
        </p:spPr>
      </p:pic>
    </p:spTree>
    <p:extLst>
      <p:ext uri="{BB962C8B-B14F-4D97-AF65-F5344CB8AC3E}">
        <p14:creationId xmlns:p14="http://schemas.microsoft.com/office/powerpoint/2010/main" val="15344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DB44-CEF4-304D-909A-6EF6D45ACF60}"/>
              </a:ext>
            </a:extLst>
          </p:cNvPr>
          <p:cNvSpPr>
            <a:spLocks noGrp="1"/>
          </p:cNvSpPr>
          <p:nvPr>
            <p:ph type="title"/>
          </p:nvPr>
        </p:nvSpPr>
        <p:spPr>
          <a:xfrm>
            <a:off x="4343400" y="228600"/>
            <a:ext cx="4648200" cy="838200"/>
          </a:xfrm>
        </p:spPr>
        <p:txBody>
          <a:bodyPr/>
          <a:lstStyle/>
          <a:p>
            <a:r>
              <a:rPr lang="en-US" dirty="0" err="1"/>
              <a:t>Denormalizing</a:t>
            </a:r>
            <a:r>
              <a:rPr lang="en-US" dirty="0"/>
              <a:t> via Joins</a:t>
            </a:r>
          </a:p>
        </p:txBody>
      </p:sp>
      <p:sp>
        <p:nvSpPr>
          <p:cNvPr id="3" name="Slide Number Placeholder 2">
            <a:extLst>
              <a:ext uri="{FF2B5EF4-FFF2-40B4-BE49-F238E27FC236}">
                <a16:creationId xmlns:a16="http://schemas.microsoft.com/office/drawing/2014/main" id="{677A2AE0-4348-1E43-8292-1AD101F323A2}"/>
              </a:ext>
            </a:extLst>
          </p:cNvPr>
          <p:cNvSpPr>
            <a:spLocks noGrp="1"/>
          </p:cNvSpPr>
          <p:nvPr>
            <p:ph type="sldNum" sz="quarter" idx="11"/>
          </p:nvPr>
        </p:nvSpPr>
        <p:spPr/>
        <p:txBody>
          <a:bodyPr/>
          <a:lstStyle/>
          <a:p>
            <a:pPr>
              <a:defRPr/>
            </a:pPr>
            <a:fld id="{2E4304A7-0FB2-4094-BC1E-DB17183AD0C1}" type="slidenum">
              <a:rPr lang="en-US" altLang="x-none" smtClean="0"/>
              <a:pPr>
                <a:defRPr/>
              </a:pPr>
              <a:t>20</a:t>
            </a:fld>
            <a:endParaRPr lang="en-US" altLang="x-none"/>
          </a:p>
        </p:txBody>
      </p:sp>
      <p:graphicFrame>
        <p:nvGraphicFramePr>
          <p:cNvPr id="4" name="Table 3">
            <a:extLst>
              <a:ext uri="{FF2B5EF4-FFF2-40B4-BE49-F238E27FC236}">
                <a16:creationId xmlns:a16="http://schemas.microsoft.com/office/drawing/2014/main" id="{E9AD62C3-3D41-F449-A7AF-42FD597CC0CA}"/>
              </a:ext>
            </a:extLst>
          </p:cNvPr>
          <p:cNvGraphicFramePr>
            <a:graphicFrameLocks noGrp="1"/>
          </p:cNvGraphicFramePr>
          <p:nvPr>
            <p:extLst>
              <p:ext uri="{D42A27DB-BD31-4B8C-83A1-F6EECF244321}">
                <p14:modId xmlns:p14="http://schemas.microsoft.com/office/powerpoint/2010/main" val="3005615018"/>
              </p:ext>
            </p:extLst>
          </p:nvPr>
        </p:nvGraphicFramePr>
        <p:xfrm>
          <a:off x="317500" y="563880"/>
          <a:ext cx="3797300" cy="11125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3969964769"/>
                    </a:ext>
                  </a:extLst>
                </a:gridCol>
                <a:gridCol w="2070100">
                  <a:extLst>
                    <a:ext uri="{9D8B030D-6E8A-4147-A177-3AD203B41FA5}">
                      <a16:colId xmlns:a16="http://schemas.microsoft.com/office/drawing/2014/main" val="210214355"/>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extLst>
                  <a:ext uri="{0D108BD9-81ED-4DB2-BD59-A6C34878D82A}">
                    <a16:rowId xmlns:a16="http://schemas.microsoft.com/office/drawing/2014/main" val="3710366051"/>
                  </a:ext>
                </a:extLst>
              </a:tr>
              <a:tr h="370840">
                <a:tc>
                  <a:txBody>
                    <a:bodyPr/>
                    <a:lstStyle/>
                    <a:p>
                      <a:r>
                        <a:rPr lang="en-US" dirty="0"/>
                        <a:t>DVU1295.123</a:t>
                      </a:r>
                    </a:p>
                  </a:txBody>
                  <a:tcPr/>
                </a:tc>
                <a:tc>
                  <a:txBody>
                    <a:bodyPr/>
                    <a:lstStyle/>
                    <a:p>
                      <a:r>
                        <a:rPr lang="en-US" dirty="0"/>
                        <a:t>HA2.152.03.01.D.CI</a:t>
                      </a:r>
                    </a:p>
                  </a:txBody>
                  <a:tcPr/>
                </a:tc>
                <a:extLst>
                  <a:ext uri="{0D108BD9-81ED-4DB2-BD59-A6C34878D82A}">
                    <a16:rowId xmlns:a16="http://schemas.microsoft.com/office/drawing/2014/main" val="3208144679"/>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extLst>
                  <a:ext uri="{0D108BD9-81ED-4DB2-BD59-A6C34878D82A}">
                    <a16:rowId xmlns:a16="http://schemas.microsoft.com/office/drawing/2014/main" val="3963006829"/>
                  </a:ext>
                </a:extLst>
              </a:tr>
            </a:tbl>
          </a:graphicData>
        </a:graphic>
      </p:graphicFrame>
      <p:graphicFrame>
        <p:nvGraphicFramePr>
          <p:cNvPr id="5" name="Table 4">
            <a:extLst>
              <a:ext uri="{FF2B5EF4-FFF2-40B4-BE49-F238E27FC236}">
                <a16:creationId xmlns:a16="http://schemas.microsoft.com/office/drawing/2014/main" id="{02F3F0B1-C706-124F-8DF2-9A61495271AE}"/>
              </a:ext>
            </a:extLst>
          </p:cNvPr>
          <p:cNvGraphicFramePr>
            <a:graphicFrameLocks noGrp="1"/>
          </p:cNvGraphicFramePr>
          <p:nvPr>
            <p:extLst>
              <p:ext uri="{D42A27DB-BD31-4B8C-83A1-F6EECF244321}">
                <p14:modId xmlns:p14="http://schemas.microsoft.com/office/powerpoint/2010/main" val="2977497804"/>
              </p:ext>
            </p:extLst>
          </p:nvPr>
        </p:nvGraphicFramePr>
        <p:xfrm>
          <a:off x="304800" y="2011680"/>
          <a:ext cx="3797300" cy="111252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969964769"/>
                    </a:ext>
                  </a:extLst>
                </a:gridCol>
                <a:gridCol w="1663700">
                  <a:extLst>
                    <a:ext uri="{9D8B030D-6E8A-4147-A177-3AD203B41FA5}">
                      <a16:colId xmlns:a16="http://schemas.microsoft.com/office/drawing/2014/main" val="210214355"/>
                    </a:ext>
                  </a:extLst>
                </a:gridCol>
              </a:tblGrid>
              <a:tr h="370840">
                <a:tc>
                  <a:txBody>
                    <a:bodyPr/>
                    <a:lstStyle/>
                    <a:p>
                      <a:r>
                        <a:rPr lang="en-US" dirty="0" err="1"/>
                        <a:t>key_isolate</a:t>
                      </a:r>
                      <a:endParaRPr lang="en-US" dirty="0"/>
                    </a:p>
                  </a:txBody>
                  <a:tcPr/>
                </a:tc>
                <a:tc>
                  <a:txBody>
                    <a:bodyPr/>
                    <a:lstStyle/>
                    <a:p>
                      <a:r>
                        <a:rPr lang="en-US" dirty="0" err="1"/>
                        <a:t>key_culture</a:t>
                      </a:r>
                      <a:endParaRPr lang="en-US" dirty="0"/>
                    </a:p>
                  </a:txBody>
                  <a:tcPr/>
                </a:tc>
                <a:extLst>
                  <a:ext uri="{0D108BD9-81ED-4DB2-BD59-A6C34878D82A}">
                    <a16:rowId xmlns:a16="http://schemas.microsoft.com/office/drawing/2014/main" val="3710366051"/>
                  </a:ext>
                </a:extLst>
              </a:tr>
              <a:tr h="370840">
                <a:tc>
                  <a:txBody>
                    <a:bodyPr/>
                    <a:lstStyle/>
                    <a:p>
                      <a:r>
                        <a:rPr lang="en-US" dirty="0"/>
                        <a:t>HA2.152.03.01.D.CI</a:t>
                      </a:r>
                    </a:p>
                  </a:txBody>
                  <a:tcPr/>
                </a:tc>
                <a:tc>
                  <a:txBody>
                    <a:bodyPr/>
                    <a:lstStyle/>
                    <a:p>
                      <a:r>
                        <a:rPr lang="en-US" dirty="0"/>
                        <a:t>C1</a:t>
                      </a:r>
                    </a:p>
                  </a:txBody>
                  <a:tcPr/>
                </a:tc>
                <a:extLst>
                  <a:ext uri="{0D108BD9-81ED-4DB2-BD59-A6C34878D82A}">
                    <a16:rowId xmlns:a16="http://schemas.microsoft.com/office/drawing/2014/main" val="3208144679"/>
                  </a:ext>
                </a:extLst>
              </a:tr>
              <a:tr h="370840">
                <a:tc>
                  <a:txBody>
                    <a:bodyPr/>
                    <a:lstStyle/>
                    <a:p>
                      <a:r>
                        <a:rPr lang="en-US" dirty="0"/>
                        <a:t>HA2.152.03.01.D.CI</a:t>
                      </a:r>
                    </a:p>
                  </a:txBody>
                  <a:tcPr/>
                </a:tc>
                <a:tc>
                  <a:txBody>
                    <a:bodyPr/>
                    <a:lstStyle/>
                    <a:p>
                      <a:r>
                        <a:rPr lang="en-US" dirty="0"/>
                        <a:t>C3</a:t>
                      </a:r>
                    </a:p>
                  </a:txBody>
                  <a:tcPr/>
                </a:tc>
                <a:extLst>
                  <a:ext uri="{0D108BD9-81ED-4DB2-BD59-A6C34878D82A}">
                    <a16:rowId xmlns:a16="http://schemas.microsoft.com/office/drawing/2014/main" val="3963006829"/>
                  </a:ext>
                </a:extLst>
              </a:tr>
            </a:tbl>
          </a:graphicData>
        </a:graphic>
      </p:graphicFrame>
      <p:graphicFrame>
        <p:nvGraphicFramePr>
          <p:cNvPr id="12" name="Table 11">
            <a:extLst>
              <a:ext uri="{FF2B5EF4-FFF2-40B4-BE49-F238E27FC236}">
                <a16:creationId xmlns:a16="http://schemas.microsoft.com/office/drawing/2014/main" id="{5BDEBB6A-3229-1F4E-A8C2-F27CDFCEC82E}"/>
              </a:ext>
            </a:extLst>
          </p:cNvPr>
          <p:cNvGraphicFramePr>
            <a:graphicFrameLocks noGrp="1"/>
          </p:cNvGraphicFramePr>
          <p:nvPr>
            <p:extLst>
              <p:ext uri="{D42A27DB-BD31-4B8C-83A1-F6EECF244321}">
                <p14:modId xmlns:p14="http://schemas.microsoft.com/office/powerpoint/2010/main" val="681629388"/>
              </p:ext>
            </p:extLst>
          </p:nvPr>
        </p:nvGraphicFramePr>
        <p:xfrm>
          <a:off x="304800" y="3459480"/>
          <a:ext cx="3797300" cy="1112520"/>
        </p:xfrm>
        <a:graphic>
          <a:graphicData uri="http://schemas.openxmlformats.org/drawingml/2006/table">
            <a:tbl>
              <a:tblPr firstRow="1" bandRow="1">
                <a:tableStyleId>{5C22544A-7EE6-4342-B048-85BDC9FD1C3A}</a:tableStyleId>
              </a:tblPr>
              <a:tblGrid>
                <a:gridCol w="1898650">
                  <a:extLst>
                    <a:ext uri="{9D8B030D-6E8A-4147-A177-3AD203B41FA5}">
                      <a16:colId xmlns:a16="http://schemas.microsoft.com/office/drawing/2014/main" val="3969964769"/>
                    </a:ext>
                  </a:extLst>
                </a:gridCol>
                <a:gridCol w="1898650">
                  <a:extLst>
                    <a:ext uri="{9D8B030D-6E8A-4147-A177-3AD203B41FA5}">
                      <a16:colId xmlns:a16="http://schemas.microsoft.com/office/drawing/2014/main" val="210214355"/>
                    </a:ext>
                  </a:extLst>
                </a:gridCol>
              </a:tblGrid>
              <a:tr h="370840">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10366051"/>
                  </a:ext>
                </a:extLst>
              </a:tr>
              <a:tr h="370840">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08144679"/>
                  </a:ext>
                </a:extLst>
              </a:tr>
              <a:tr h="370840">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963006829"/>
                  </a:ext>
                </a:extLst>
              </a:tr>
            </a:tbl>
          </a:graphicData>
        </a:graphic>
      </p:graphicFrame>
      <p:graphicFrame>
        <p:nvGraphicFramePr>
          <p:cNvPr id="13" name="Table 12">
            <a:extLst>
              <a:ext uri="{FF2B5EF4-FFF2-40B4-BE49-F238E27FC236}">
                <a16:creationId xmlns:a16="http://schemas.microsoft.com/office/drawing/2014/main" id="{F258648A-C255-0348-AEF8-907CE561E4E0}"/>
              </a:ext>
            </a:extLst>
          </p:cNvPr>
          <p:cNvGraphicFramePr>
            <a:graphicFrameLocks noGrp="1"/>
          </p:cNvGraphicFramePr>
          <p:nvPr>
            <p:extLst>
              <p:ext uri="{D42A27DB-BD31-4B8C-83A1-F6EECF244321}">
                <p14:modId xmlns:p14="http://schemas.microsoft.com/office/powerpoint/2010/main" val="215838535"/>
              </p:ext>
            </p:extLst>
          </p:nvPr>
        </p:nvGraphicFramePr>
        <p:xfrm>
          <a:off x="381000" y="4724400"/>
          <a:ext cx="815340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392115078"/>
                    </a:ext>
                  </a:extLst>
                </a:gridCol>
                <a:gridCol w="2038350">
                  <a:extLst>
                    <a:ext uri="{9D8B030D-6E8A-4147-A177-3AD203B41FA5}">
                      <a16:colId xmlns:a16="http://schemas.microsoft.com/office/drawing/2014/main" val="3967919466"/>
                    </a:ext>
                  </a:extLst>
                </a:gridCol>
                <a:gridCol w="2038350">
                  <a:extLst>
                    <a:ext uri="{9D8B030D-6E8A-4147-A177-3AD203B41FA5}">
                      <a16:colId xmlns:a16="http://schemas.microsoft.com/office/drawing/2014/main" val="4230981889"/>
                    </a:ext>
                  </a:extLst>
                </a:gridCol>
                <a:gridCol w="2038350">
                  <a:extLst>
                    <a:ext uri="{9D8B030D-6E8A-4147-A177-3AD203B41FA5}">
                      <a16:colId xmlns:a16="http://schemas.microsoft.com/office/drawing/2014/main" val="4204672517"/>
                    </a:ext>
                  </a:extLst>
                </a:gridCol>
              </a:tblGrid>
              <a:tr h="370840">
                <a:tc>
                  <a:txBody>
                    <a:bodyPr/>
                    <a:lstStyle/>
                    <a:p>
                      <a:r>
                        <a:rPr lang="en-US" dirty="0" err="1"/>
                        <a:t>key_mutation</a:t>
                      </a:r>
                      <a:endParaRPr lang="en-US" dirty="0"/>
                    </a:p>
                  </a:txBody>
                  <a:tcPr/>
                </a:tc>
                <a:tc>
                  <a:txBody>
                    <a:bodyPr/>
                    <a:lstStyle/>
                    <a:p>
                      <a:r>
                        <a:rPr lang="en-US" dirty="0" err="1"/>
                        <a:t>key_isolate</a:t>
                      </a:r>
                      <a:endParaRPr lang="en-US" dirty="0"/>
                    </a:p>
                  </a:txBody>
                  <a:tcPr/>
                </a:tc>
                <a:tc>
                  <a:txBody>
                    <a:bodyPr/>
                    <a:lstStyle/>
                    <a:p>
                      <a:r>
                        <a:rPr lang="en-US" dirty="0" err="1"/>
                        <a:t>key_culture</a:t>
                      </a:r>
                      <a:endParaRPr lang="en-US" dirty="0"/>
                    </a:p>
                  </a:txBody>
                  <a:tcPr/>
                </a:tc>
                <a:tc>
                  <a:txBody>
                    <a:bodyPr/>
                    <a:lstStyle/>
                    <a:p>
                      <a:r>
                        <a:rPr lang="en-US" dirty="0" err="1"/>
                        <a:t>growth_rate</a:t>
                      </a:r>
                      <a:endParaRPr lang="en-US" dirty="0"/>
                    </a:p>
                  </a:txBody>
                  <a:tcPr/>
                </a:tc>
                <a:extLst>
                  <a:ext uri="{0D108BD9-81ED-4DB2-BD59-A6C34878D82A}">
                    <a16:rowId xmlns:a16="http://schemas.microsoft.com/office/drawing/2014/main" val="372958072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166751823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DVU1295.123</a:t>
                      </a:r>
                    </a:p>
                  </a:txBody>
                  <a:tcPr/>
                </a:tc>
                <a:tc>
                  <a:txBody>
                    <a:bodyPr/>
                    <a:lstStyle/>
                    <a:p>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634607592"/>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C1</a:t>
                      </a:r>
                    </a:p>
                  </a:txBody>
                  <a:tcPr/>
                </a:tc>
                <a:tc>
                  <a:txBody>
                    <a:bodyPr/>
                    <a:lstStyle/>
                    <a:p>
                      <a:r>
                        <a:rPr lang="en-US" dirty="0"/>
                        <a:t>0.13</a:t>
                      </a:r>
                    </a:p>
                  </a:txBody>
                  <a:tcPr/>
                </a:tc>
                <a:extLst>
                  <a:ext uri="{0D108BD9-81ED-4DB2-BD59-A6C34878D82A}">
                    <a16:rowId xmlns:a16="http://schemas.microsoft.com/office/drawing/2014/main" val="3264249781"/>
                  </a:ext>
                </a:extLst>
              </a:tr>
              <a:tr h="370840">
                <a:tc>
                  <a:txBody>
                    <a:bodyPr/>
                    <a:lstStyle/>
                    <a:p>
                      <a:r>
                        <a:rPr lang="en-US" dirty="0"/>
                        <a:t>DVU2365.4569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HA2.152.03.01.D.CI</a:t>
                      </a:r>
                    </a:p>
                  </a:txBody>
                  <a:tcPr/>
                </a:tc>
                <a:tc>
                  <a:txBody>
                    <a:bodyPr/>
                    <a:lstStyle/>
                    <a:p>
                      <a:r>
                        <a:rPr lang="en-US" dirty="0"/>
                        <a:t>C3</a:t>
                      </a:r>
                    </a:p>
                  </a:txBody>
                  <a:tcPr/>
                </a:tc>
                <a:tc>
                  <a:txBody>
                    <a:bodyPr/>
                    <a:lstStyle/>
                    <a:p>
                      <a:r>
                        <a:rPr lang="en-US" dirty="0"/>
                        <a:t>0.15</a:t>
                      </a:r>
                    </a:p>
                  </a:txBody>
                  <a:tcPr/>
                </a:tc>
                <a:extLst>
                  <a:ext uri="{0D108BD9-81ED-4DB2-BD59-A6C34878D82A}">
                    <a16:rowId xmlns:a16="http://schemas.microsoft.com/office/drawing/2014/main" val="3608325581"/>
                  </a:ext>
                </a:extLst>
              </a:tr>
            </a:tbl>
          </a:graphicData>
        </a:graphic>
      </p:graphicFrame>
      <p:sp>
        <p:nvSpPr>
          <p:cNvPr id="15" name="TextBox 14">
            <a:extLst>
              <a:ext uri="{FF2B5EF4-FFF2-40B4-BE49-F238E27FC236}">
                <a16:creationId xmlns:a16="http://schemas.microsoft.com/office/drawing/2014/main" id="{24F7838B-3D8A-FD42-AF35-9094C9555D37}"/>
              </a:ext>
            </a:extLst>
          </p:cNvPr>
          <p:cNvSpPr txBox="1"/>
          <p:nvPr/>
        </p:nvSpPr>
        <p:spPr>
          <a:xfrm>
            <a:off x="4768850" y="1846928"/>
            <a:ext cx="3797300" cy="2554545"/>
          </a:xfrm>
          <a:prstGeom prst="rect">
            <a:avLst/>
          </a:prstGeom>
          <a:solidFill>
            <a:schemeClr val="bg1">
              <a:lumMod val="95000"/>
            </a:schemeClr>
          </a:solidFill>
        </p:spPr>
        <p:txBody>
          <a:bodyPr wrap="square" rtlCol="0">
            <a:spAutoFit/>
          </a:bodyPr>
          <a:lstStyle/>
          <a:p>
            <a:r>
              <a:rPr lang="en-US" sz="2000" dirty="0"/>
              <a:t>Issues with denormalized tables </a:t>
            </a:r>
          </a:p>
          <a:p>
            <a:pPr marL="342900" indent="-342900">
              <a:buFont typeface="+mj-lt"/>
              <a:buAutoNum type="arabicPeriod"/>
            </a:pPr>
            <a:r>
              <a:rPr lang="en-US" sz="2000" dirty="0"/>
              <a:t>Phantom data</a:t>
            </a:r>
          </a:p>
          <a:p>
            <a:pPr marL="342900" indent="-342900">
              <a:buFont typeface="+mj-lt"/>
              <a:buAutoNum type="arabicPeriod"/>
            </a:pPr>
            <a:r>
              <a:rPr lang="en-US" sz="2000" dirty="0"/>
              <a:t>A single value must be updated in multiple places</a:t>
            </a:r>
          </a:p>
          <a:p>
            <a:pPr marL="342900" indent="-342900">
              <a:buFont typeface="+mj-lt"/>
              <a:buAutoNum type="arabicPeriod"/>
            </a:pPr>
            <a:r>
              <a:rPr lang="en-US" sz="2000" dirty="0"/>
              <a:t>Complicates some queries because of redundancies (e.g., count number of cultures).</a:t>
            </a:r>
          </a:p>
        </p:txBody>
      </p:sp>
      <p:sp>
        <p:nvSpPr>
          <p:cNvPr id="16" name="TextBox 15">
            <a:extLst>
              <a:ext uri="{FF2B5EF4-FFF2-40B4-BE49-F238E27FC236}">
                <a16:creationId xmlns:a16="http://schemas.microsoft.com/office/drawing/2014/main" id="{88497D0E-8773-6F47-B3AD-F3392B2BA931}"/>
              </a:ext>
            </a:extLst>
          </p:cNvPr>
          <p:cNvSpPr txBox="1"/>
          <p:nvPr/>
        </p:nvSpPr>
        <p:spPr>
          <a:xfrm>
            <a:off x="4191000" y="838200"/>
            <a:ext cx="4746812" cy="923330"/>
          </a:xfrm>
          <a:prstGeom prst="rect">
            <a:avLst/>
          </a:prstGeom>
          <a:solidFill>
            <a:schemeClr val="bg1">
              <a:lumMod val="95000"/>
            </a:schemeClr>
          </a:solidFill>
        </p:spPr>
        <p:txBody>
          <a:bodyPr wrap="none" rtlCol="0">
            <a:spAutoFit/>
          </a:bodyPr>
          <a:lstStyle/>
          <a:p>
            <a:r>
              <a:rPr lang="en-US" dirty="0"/>
              <a:t>Use constraints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T1.key_isolate = T2.key_isolate</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T2.key_culture = T3.key_culture</a:t>
            </a:r>
          </a:p>
        </p:txBody>
      </p:sp>
      <p:sp>
        <p:nvSpPr>
          <p:cNvPr id="17" name="TextBox 16">
            <a:extLst>
              <a:ext uri="{FF2B5EF4-FFF2-40B4-BE49-F238E27FC236}">
                <a16:creationId xmlns:a16="http://schemas.microsoft.com/office/drawing/2014/main" id="{8A2FFAC7-00CF-1E4F-A4F6-D749B1506AE7}"/>
              </a:ext>
            </a:extLst>
          </p:cNvPr>
          <p:cNvSpPr txBox="1"/>
          <p:nvPr/>
        </p:nvSpPr>
        <p:spPr>
          <a:xfrm>
            <a:off x="190500" y="228600"/>
            <a:ext cx="453970" cy="369332"/>
          </a:xfrm>
          <a:prstGeom prst="rect">
            <a:avLst/>
          </a:prstGeom>
          <a:noFill/>
        </p:spPr>
        <p:txBody>
          <a:bodyPr wrap="none" rtlCol="0">
            <a:spAutoFit/>
          </a:bodyPr>
          <a:lstStyle/>
          <a:p>
            <a:r>
              <a:rPr lang="en-US" b="1" dirty="0"/>
              <a:t>T1</a:t>
            </a:r>
          </a:p>
        </p:txBody>
      </p:sp>
      <p:sp>
        <p:nvSpPr>
          <p:cNvPr id="18" name="TextBox 17">
            <a:extLst>
              <a:ext uri="{FF2B5EF4-FFF2-40B4-BE49-F238E27FC236}">
                <a16:creationId xmlns:a16="http://schemas.microsoft.com/office/drawing/2014/main" id="{0D7928AC-6167-AC43-AA21-8D1E2F3D70D2}"/>
              </a:ext>
            </a:extLst>
          </p:cNvPr>
          <p:cNvSpPr txBox="1"/>
          <p:nvPr/>
        </p:nvSpPr>
        <p:spPr>
          <a:xfrm>
            <a:off x="152400" y="1754108"/>
            <a:ext cx="453970" cy="369332"/>
          </a:xfrm>
          <a:prstGeom prst="rect">
            <a:avLst/>
          </a:prstGeom>
          <a:noFill/>
        </p:spPr>
        <p:txBody>
          <a:bodyPr wrap="none" rtlCol="0">
            <a:spAutoFit/>
          </a:bodyPr>
          <a:lstStyle/>
          <a:p>
            <a:r>
              <a:rPr lang="en-US" b="1" dirty="0"/>
              <a:t>T2</a:t>
            </a:r>
          </a:p>
        </p:txBody>
      </p:sp>
      <p:sp>
        <p:nvSpPr>
          <p:cNvPr id="19" name="TextBox 18">
            <a:extLst>
              <a:ext uri="{FF2B5EF4-FFF2-40B4-BE49-F238E27FC236}">
                <a16:creationId xmlns:a16="http://schemas.microsoft.com/office/drawing/2014/main" id="{FDA0F20F-3ABC-D340-B605-A01BC810E066}"/>
              </a:ext>
            </a:extLst>
          </p:cNvPr>
          <p:cNvSpPr txBox="1"/>
          <p:nvPr/>
        </p:nvSpPr>
        <p:spPr>
          <a:xfrm>
            <a:off x="152400" y="3166348"/>
            <a:ext cx="453970" cy="369332"/>
          </a:xfrm>
          <a:prstGeom prst="rect">
            <a:avLst/>
          </a:prstGeom>
          <a:noFill/>
        </p:spPr>
        <p:txBody>
          <a:bodyPr wrap="none" rtlCol="0">
            <a:spAutoFit/>
          </a:bodyPr>
          <a:lstStyle/>
          <a:p>
            <a:r>
              <a:rPr lang="en-US" b="1" dirty="0"/>
              <a:t>T3</a:t>
            </a:r>
          </a:p>
        </p:txBody>
      </p:sp>
    </p:spTree>
    <p:extLst>
      <p:ext uri="{BB962C8B-B14F-4D97-AF65-F5344CB8AC3E}">
        <p14:creationId xmlns:p14="http://schemas.microsoft.com/office/powerpoint/2010/main" val="21523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5AEB-17C4-CB4E-9761-804BFA0F0163}"/>
              </a:ext>
            </a:extLst>
          </p:cNvPr>
          <p:cNvSpPr>
            <a:spLocks noGrp="1"/>
          </p:cNvSpPr>
          <p:nvPr>
            <p:ph type="title"/>
          </p:nvPr>
        </p:nvSpPr>
        <p:spPr/>
        <p:txBody>
          <a:bodyPr/>
          <a:lstStyle/>
          <a:p>
            <a:r>
              <a:rPr lang="en-US" dirty="0"/>
              <a:t>Pandas </a:t>
            </a:r>
            <a:r>
              <a:rPr lang="en-US" dirty="0" err="1"/>
              <a:t>DataFrames</a:t>
            </a:r>
            <a:r>
              <a:rPr lang="en-US" dirty="0"/>
              <a:t>: a Python Table</a:t>
            </a:r>
          </a:p>
        </p:txBody>
      </p:sp>
      <p:sp>
        <p:nvSpPr>
          <p:cNvPr id="4" name="Slide Number Placeholder 3">
            <a:extLst>
              <a:ext uri="{FF2B5EF4-FFF2-40B4-BE49-F238E27FC236}">
                <a16:creationId xmlns:a16="http://schemas.microsoft.com/office/drawing/2014/main" id="{9B53761D-BD94-D045-B2D4-6439E28C5027}"/>
              </a:ext>
            </a:extLst>
          </p:cNvPr>
          <p:cNvSpPr>
            <a:spLocks noGrp="1"/>
          </p:cNvSpPr>
          <p:nvPr>
            <p:ph type="sldNum" sz="quarter" idx="11"/>
          </p:nvPr>
        </p:nvSpPr>
        <p:spPr/>
        <p:txBody>
          <a:bodyPr/>
          <a:lstStyle/>
          <a:p>
            <a:pPr>
              <a:defRPr/>
            </a:pPr>
            <a:fld id="{3EF4E9CC-9D91-476E-91FD-5BEEC1642931}" type="slidenum">
              <a:rPr lang="en-US" altLang="x-none" smtClean="0"/>
              <a:pPr>
                <a:defRPr/>
              </a:pPr>
              <a:t>21</a:t>
            </a:fld>
            <a:endParaRPr lang="en-US" altLang="x-none"/>
          </a:p>
        </p:txBody>
      </p:sp>
      <p:pic>
        <p:nvPicPr>
          <p:cNvPr id="6" name="Picture 5" descr="A screenshot of a cell phone&#13;&#10;&#13;&#10;Description automatically generated">
            <a:extLst>
              <a:ext uri="{FF2B5EF4-FFF2-40B4-BE49-F238E27FC236}">
                <a16:creationId xmlns:a16="http://schemas.microsoft.com/office/drawing/2014/main" id="{DB4C5F18-5687-A64F-B428-FD97A5A82D8E}"/>
              </a:ext>
            </a:extLst>
          </p:cNvPr>
          <p:cNvPicPr>
            <a:picLocks noChangeAspect="1"/>
          </p:cNvPicPr>
          <p:nvPr/>
        </p:nvPicPr>
        <p:blipFill>
          <a:blip r:embed="rId2"/>
          <a:stretch>
            <a:fillRect/>
          </a:stretch>
        </p:blipFill>
        <p:spPr>
          <a:xfrm>
            <a:off x="1371600" y="835025"/>
            <a:ext cx="6045200" cy="5930900"/>
          </a:xfrm>
          <a:prstGeom prst="rect">
            <a:avLst/>
          </a:prstGeom>
        </p:spPr>
      </p:pic>
    </p:spTree>
    <p:extLst>
      <p:ext uri="{BB962C8B-B14F-4D97-AF65-F5344CB8AC3E}">
        <p14:creationId xmlns:p14="http://schemas.microsoft.com/office/powerpoint/2010/main" val="263488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9144-C18A-0B46-8CFC-5DD48B6A9A59}"/>
              </a:ext>
            </a:extLst>
          </p:cNvPr>
          <p:cNvSpPr>
            <a:spLocks noGrp="1"/>
          </p:cNvSpPr>
          <p:nvPr>
            <p:ph type="title"/>
          </p:nvPr>
        </p:nvSpPr>
        <p:spPr/>
        <p:txBody>
          <a:bodyPr/>
          <a:lstStyle/>
          <a:p>
            <a:r>
              <a:rPr lang="en-US" dirty="0"/>
              <a:t>Data Manipulation I</a:t>
            </a:r>
          </a:p>
        </p:txBody>
      </p:sp>
      <p:sp>
        <p:nvSpPr>
          <p:cNvPr id="3" name="Slide Number Placeholder 2">
            <a:extLst>
              <a:ext uri="{FF2B5EF4-FFF2-40B4-BE49-F238E27FC236}">
                <a16:creationId xmlns:a16="http://schemas.microsoft.com/office/drawing/2014/main" id="{0BE3C1DD-32F2-8342-8406-58142A3A5872}"/>
              </a:ext>
            </a:extLst>
          </p:cNvPr>
          <p:cNvSpPr>
            <a:spLocks noGrp="1"/>
          </p:cNvSpPr>
          <p:nvPr>
            <p:ph type="sldNum" sz="quarter" idx="11"/>
          </p:nvPr>
        </p:nvSpPr>
        <p:spPr/>
        <p:txBody>
          <a:bodyPr/>
          <a:lstStyle/>
          <a:p>
            <a:pPr>
              <a:defRPr/>
            </a:pPr>
            <a:fld id="{2E4304A7-0FB2-4094-BC1E-DB17183AD0C1}" type="slidenum">
              <a:rPr lang="en-US" altLang="x-none" smtClean="0"/>
              <a:pPr>
                <a:defRPr/>
              </a:pPr>
              <a:t>22</a:t>
            </a:fld>
            <a:endParaRPr lang="en-US" altLang="x-none"/>
          </a:p>
        </p:txBody>
      </p:sp>
      <p:pic>
        <p:nvPicPr>
          <p:cNvPr id="7" name="Picture 6" descr="A screenshot of a social media post&#13;&#10;&#13;&#10;Description automatically generated">
            <a:extLst>
              <a:ext uri="{FF2B5EF4-FFF2-40B4-BE49-F238E27FC236}">
                <a16:creationId xmlns:a16="http://schemas.microsoft.com/office/drawing/2014/main" id="{AFFC500F-EA87-3A4A-BB52-DC1B92736080}"/>
              </a:ext>
            </a:extLst>
          </p:cNvPr>
          <p:cNvPicPr>
            <a:picLocks noChangeAspect="1"/>
          </p:cNvPicPr>
          <p:nvPr/>
        </p:nvPicPr>
        <p:blipFill>
          <a:blip r:embed="rId2"/>
          <a:stretch>
            <a:fillRect/>
          </a:stretch>
        </p:blipFill>
        <p:spPr>
          <a:xfrm>
            <a:off x="1447800" y="1219200"/>
            <a:ext cx="5692336" cy="5287962"/>
          </a:xfrm>
          <a:prstGeom prst="rect">
            <a:avLst/>
          </a:prstGeom>
        </p:spPr>
      </p:pic>
    </p:spTree>
    <p:extLst>
      <p:ext uri="{BB962C8B-B14F-4D97-AF65-F5344CB8AC3E}">
        <p14:creationId xmlns:p14="http://schemas.microsoft.com/office/powerpoint/2010/main" val="419005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57EC-E02F-9C47-B549-DF8B06750EE0}"/>
              </a:ext>
            </a:extLst>
          </p:cNvPr>
          <p:cNvSpPr>
            <a:spLocks noGrp="1"/>
          </p:cNvSpPr>
          <p:nvPr>
            <p:ph type="title"/>
          </p:nvPr>
        </p:nvSpPr>
        <p:spPr/>
        <p:txBody>
          <a:bodyPr/>
          <a:lstStyle/>
          <a:p>
            <a:r>
              <a:rPr lang="en-US" dirty="0"/>
              <a:t>Data Manipulation II</a:t>
            </a:r>
          </a:p>
        </p:txBody>
      </p:sp>
      <p:sp>
        <p:nvSpPr>
          <p:cNvPr id="3" name="Slide Number Placeholder 2">
            <a:extLst>
              <a:ext uri="{FF2B5EF4-FFF2-40B4-BE49-F238E27FC236}">
                <a16:creationId xmlns:a16="http://schemas.microsoft.com/office/drawing/2014/main" id="{11DE1036-39A6-554B-AD56-5434BF6132C1}"/>
              </a:ext>
            </a:extLst>
          </p:cNvPr>
          <p:cNvSpPr>
            <a:spLocks noGrp="1"/>
          </p:cNvSpPr>
          <p:nvPr>
            <p:ph type="sldNum" sz="quarter" idx="11"/>
          </p:nvPr>
        </p:nvSpPr>
        <p:spPr/>
        <p:txBody>
          <a:bodyPr/>
          <a:lstStyle/>
          <a:p>
            <a:pPr>
              <a:defRPr/>
            </a:pPr>
            <a:fld id="{2E4304A7-0FB2-4094-BC1E-DB17183AD0C1}" type="slidenum">
              <a:rPr lang="en-US" altLang="x-none" smtClean="0"/>
              <a:pPr>
                <a:defRPr/>
              </a:pPr>
              <a:t>23</a:t>
            </a:fld>
            <a:endParaRPr lang="en-US" altLang="x-none"/>
          </a:p>
        </p:txBody>
      </p:sp>
      <p:pic>
        <p:nvPicPr>
          <p:cNvPr id="9" name="Picture 8" descr="A screenshot of a cell phone&#13;&#10;&#13;&#10;Description automatically generated">
            <a:extLst>
              <a:ext uri="{FF2B5EF4-FFF2-40B4-BE49-F238E27FC236}">
                <a16:creationId xmlns:a16="http://schemas.microsoft.com/office/drawing/2014/main" id="{7381574F-FA22-5342-9828-388C8759B9CC}"/>
              </a:ext>
            </a:extLst>
          </p:cNvPr>
          <p:cNvPicPr>
            <a:picLocks noChangeAspect="1"/>
          </p:cNvPicPr>
          <p:nvPr/>
        </p:nvPicPr>
        <p:blipFill>
          <a:blip r:embed="rId2"/>
          <a:stretch>
            <a:fillRect/>
          </a:stretch>
        </p:blipFill>
        <p:spPr>
          <a:xfrm>
            <a:off x="2057400" y="1495051"/>
            <a:ext cx="4495800" cy="4829549"/>
          </a:xfrm>
          <a:prstGeom prst="rect">
            <a:avLst/>
          </a:prstGeom>
        </p:spPr>
      </p:pic>
    </p:spTree>
    <p:extLst>
      <p:ext uri="{BB962C8B-B14F-4D97-AF65-F5344CB8AC3E}">
        <p14:creationId xmlns:p14="http://schemas.microsoft.com/office/powerpoint/2010/main" val="54974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BF69-5ED7-0045-B1EC-2899336B47EC}"/>
              </a:ext>
            </a:extLst>
          </p:cNvPr>
          <p:cNvSpPr>
            <a:spLocks noGrp="1"/>
          </p:cNvSpPr>
          <p:nvPr>
            <p:ph type="title"/>
          </p:nvPr>
        </p:nvSpPr>
        <p:spPr/>
        <p:txBody>
          <a:bodyPr/>
          <a:lstStyle/>
          <a:p>
            <a:r>
              <a:rPr lang="en-US" dirty="0"/>
              <a:t>Using </a:t>
            </a:r>
            <a:r>
              <a:rPr lang="en-US" dirty="0" err="1"/>
              <a:t>DataFrames</a:t>
            </a:r>
            <a:r>
              <a:rPr lang="en-US" dirty="0"/>
              <a:t> With SQL</a:t>
            </a:r>
          </a:p>
        </p:txBody>
      </p:sp>
      <p:sp>
        <p:nvSpPr>
          <p:cNvPr id="3" name="Slide Number Placeholder 2">
            <a:extLst>
              <a:ext uri="{FF2B5EF4-FFF2-40B4-BE49-F238E27FC236}">
                <a16:creationId xmlns:a16="http://schemas.microsoft.com/office/drawing/2014/main" id="{36EF49B6-A98A-0B49-A82A-9A944DBE7C21}"/>
              </a:ext>
            </a:extLst>
          </p:cNvPr>
          <p:cNvSpPr>
            <a:spLocks noGrp="1"/>
          </p:cNvSpPr>
          <p:nvPr>
            <p:ph type="sldNum" sz="quarter" idx="11"/>
          </p:nvPr>
        </p:nvSpPr>
        <p:spPr/>
        <p:txBody>
          <a:bodyPr/>
          <a:lstStyle/>
          <a:p>
            <a:pPr>
              <a:defRPr/>
            </a:pPr>
            <a:fld id="{2E4304A7-0FB2-4094-BC1E-DB17183AD0C1}" type="slidenum">
              <a:rPr lang="en-US" altLang="x-none" smtClean="0"/>
              <a:pPr>
                <a:defRPr/>
              </a:pPr>
              <a:t>24</a:t>
            </a:fld>
            <a:endParaRPr lang="en-US" altLang="x-none"/>
          </a:p>
        </p:txBody>
      </p:sp>
      <p:pic>
        <p:nvPicPr>
          <p:cNvPr id="5" name="Picture 4" descr="A screenshot of a cell phone&#13;&#10;&#13;&#10;Description automatically generated">
            <a:extLst>
              <a:ext uri="{FF2B5EF4-FFF2-40B4-BE49-F238E27FC236}">
                <a16:creationId xmlns:a16="http://schemas.microsoft.com/office/drawing/2014/main" id="{F92477F4-3B53-4841-9D22-B625B5AE9ADB}"/>
              </a:ext>
            </a:extLst>
          </p:cNvPr>
          <p:cNvPicPr>
            <a:picLocks noChangeAspect="1"/>
          </p:cNvPicPr>
          <p:nvPr/>
        </p:nvPicPr>
        <p:blipFill>
          <a:blip r:embed="rId2"/>
          <a:stretch>
            <a:fillRect/>
          </a:stretch>
        </p:blipFill>
        <p:spPr>
          <a:xfrm>
            <a:off x="1114488" y="1295400"/>
            <a:ext cx="6619812" cy="3968750"/>
          </a:xfrm>
          <a:prstGeom prst="rect">
            <a:avLst/>
          </a:prstGeom>
        </p:spPr>
      </p:pic>
    </p:spTree>
    <p:extLst>
      <p:ext uri="{BB962C8B-B14F-4D97-AF65-F5344CB8AC3E}">
        <p14:creationId xmlns:p14="http://schemas.microsoft.com/office/powerpoint/2010/main" val="3366710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8776-3585-AC42-81DC-75262C2B59A6}"/>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sqlite3</a:t>
            </a:r>
            <a:r>
              <a:rPr lang="en-US" dirty="0"/>
              <a:t> </a:t>
            </a:r>
            <a:br>
              <a:rPr lang="en-US" dirty="0"/>
            </a:br>
            <a:r>
              <a:rPr lang="en-US" dirty="0"/>
              <a:t>Command Line Interactions With SQL Files</a:t>
            </a:r>
          </a:p>
        </p:txBody>
      </p:sp>
      <p:sp>
        <p:nvSpPr>
          <p:cNvPr id="4" name="Slide Number Placeholder 3">
            <a:extLst>
              <a:ext uri="{FF2B5EF4-FFF2-40B4-BE49-F238E27FC236}">
                <a16:creationId xmlns:a16="http://schemas.microsoft.com/office/drawing/2014/main" id="{FBDCAFF1-6A4B-2549-9042-C4410ACB3278}"/>
              </a:ext>
            </a:extLst>
          </p:cNvPr>
          <p:cNvSpPr>
            <a:spLocks noGrp="1"/>
          </p:cNvSpPr>
          <p:nvPr>
            <p:ph type="sldNum" sz="quarter" idx="11"/>
          </p:nvPr>
        </p:nvSpPr>
        <p:spPr/>
        <p:txBody>
          <a:bodyPr/>
          <a:lstStyle/>
          <a:p>
            <a:pPr>
              <a:defRPr/>
            </a:pPr>
            <a:fld id="{3EF4E9CC-9D91-476E-91FD-5BEEC1642931}" type="slidenum">
              <a:rPr lang="en-US" altLang="x-none" smtClean="0"/>
              <a:pPr>
                <a:defRPr/>
              </a:pPr>
              <a:t>25</a:t>
            </a:fld>
            <a:endParaRPr lang="en-US" altLang="x-none"/>
          </a:p>
        </p:txBody>
      </p:sp>
      <p:pic>
        <p:nvPicPr>
          <p:cNvPr id="7" name="Picture 6" descr="A close up of text on a black surface&#13;&#10;&#13;&#10;Description automatically generated">
            <a:extLst>
              <a:ext uri="{FF2B5EF4-FFF2-40B4-BE49-F238E27FC236}">
                <a16:creationId xmlns:a16="http://schemas.microsoft.com/office/drawing/2014/main" id="{FD5B5C1C-FF38-E243-9CAA-FF7B68D3041B}"/>
              </a:ext>
            </a:extLst>
          </p:cNvPr>
          <p:cNvPicPr>
            <a:picLocks noChangeAspect="1"/>
          </p:cNvPicPr>
          <p:nvPr/>
        </p:nvPicPr>
        <p:blipFill>
          <a:blip r:embed="rId2"/>
          <a:stretch>
            <a:fillRect/>
          </a:stretch>
        </p:blipFill>
        <p:spPr>
          <a:xfrm>
            <a:off x="457200" y="1733289"/>
            <a:ext cx="7980836" cy="3924822"/>
          </a:xfrm>
          <a:prstGeom prst="rect">
            <a:avLst/>
          </a:prstGeom>
        </p:spPr>
      </p:pic>
    </p:spTree>
    <p:extLst>
      <p:ext uri="{BB962C8B-B14F-4D97-AF65-F5344CB8AC3E}">
        <p14:creationId xmlns:p14="http://schemas.microsoft.com/office/powerpoint/2010/main" val="280083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8776-3585-AC42-81DC-75262C2B59A6}"/>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sqlite3</a:t>
            </a:r>
            <a:r>
              <a:rPr lang="en-US" dirty="0"/>
              <a:t> </a:t>
            </a:r>
            <a:br>
              <a:rPr lang="en-US" dirty="0"/>
            </a:br>
            <a:r>
              <a:rPr lang="en-US" dirty="0"/>
              <a:t>SQL Commands</a:t>
            </a:r>
          </a:p>
        </p:txBody>
      </p:sp>
      <p:sp>
        <p:nvSpPr>
          <p:cNvPr id="4" name="Slide Number Placeholder 3">
            <a:extLst>
              <a:ext uri="{FF2B5EF4-FFF2-40B4-BE49-F238E27FC236}">
                <a16:creationId xmlns:a16="http://schemas.microsoft.com/office/drawing/2014/main" id="{FBDCAFF1-6A4B-2549-9042-C4410ACB3278}"/>
              </a:ext>
            </a:extLst>
          </p:cNvPr>
          <p:cNvSpPr>
            <a:spLocks noGrp="1"/>
          </p:cNvSpPr>
          <p:nvPr>
            <p:ph type="sldNum" sz="quarter" idx="11"/>
          </p:nvPr>
        </p:nvSpPr>
        <p:spPr/>
        <p:txBody>
          <a:bodyPr/>
          <a:lstStyle/>
          <a:p>
            <a:pPr>
              <a:defRPr/>
            </a:pPr>
            <a:fld id="{3EF4E9CC-9D91-476E-91FD-5BEEC1642931}" type="slidenum">
              <a:rPr lang="en-US" altLang="x-none" smtClean="0"/>
              <a:pPr>
                <a:defRPr/>
              </a:pPr>
              <a:t>26</a:t>
            </a:fld>
            <a:endParaRPr lang="en-US" altLang="x-none"/>
          </a:p>
        </p:txBody>
      </p:sp>
      <p:sp>
        <p:nvSpPr>
          <p:cNvPr id="5" name="Rectangle 4">
            <a:extLst>
              <a:ext uri="{FF2B5EF4-FFF2-40B4-BE49-F238E27FC236}">
                <a16:creationId xmlns:a16="http://schemas.microsoft.com/office/drawing/2014/main" id="{4694B75C-4FE5-604F-A893-57D006A9E6A8}"/>
              </a:ext>
            </a:extLst>
          </p:cNvPr>
          <p:cNvSpPr/>
          <p:nvPr/>
        </p:nvSpPr>
        <p:spPr>
          <a:xfrm>
            <a:off x="457200" y="5373469"/>
            <a:ext cx="8382000" cy="646331"/>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select position, </a:t>
            </a:r>
            <a:r>
              <a:rPr lang="en-US" dirty="0" err="1">
                <a:latin typeface="Courier New" panose="02070309020205020404" pitchFamily="49" charset="0"/>
                <a:cs typeface="Courier New" panose="02070309020205020404" pitchFamily="49" charset="0"/>
              </a:rPr>
              <a:t>gene_desc</a:t>
            </a:r>
            <a:r>
              <a:rPr lang="en-US" dirty="0">
                <a:latin typeface="Courier New" panose="02070309020205020404" pitchFamily="49" charset="0"/>
                <a:cs typeface="Courier New" panose="02070309020205020404" pitchFamily="49" charset="0"/>
              </a:rPr>
              <a:t> from mutation, </a:t>
            </a:r>
            <a:r>
              <a:rPr lang="en-US" dirty="0" err="1">
                <a:latin typeface="Courier New" panose="02070309020205020404" pitchFamily="49" charset="0"/>
                <a:cs typeface="Courier New" panose="02070309020205020404" pitchFamily="49" charset="0"/>
              </a:rPr>
              <a:t>gene_description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mutation.gene_id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gene_description.gene_id</a:t>
            </a:r>
            <a:r>
              <a:rPr lang="en-US" dirty="0">
                <a:latin typeface="Courier New" panose="02070309020205020404" pitchFamily="49" charset="0"/>
                <a:cs typeface="Courier New" panose="02070309020205020404" pitchFamily="49" charset="0"/>
              </a:rPr>
              <a:t>;</a:t>
            </a:r>
          </a:p>
        </p:txBody>
      </p:sp>
      <p:pic>
        <p:nvPicPr>
          <p:cNvPr id="8" name="Picture 7" descr="A close up of text on a black background&#13;&#10;&#13;&#10;Description automatically generated">
            <a:extLst>
              <a:ext uri="{FF2B5EF4-FFF2-40B4-BE49-F238E27FC236}">
                <a16:creationId xmlns:a16="http://schemas.microsoft.com/office/drawing/2014/main" id="{1BD5BDE6-3491-4949-BE25-4DE5745F3132}"/>
              </a:ext>
            </a:extLst>
          </p:cNvPr>
          <p:cNvPicPr>
            <a:picLocks noChangeAspect="1"/>
          </p:cNvPicPr>
          <p:nvPr/>
        </p:nvPicPr>
        <p:blipFill>
          <a:blip r:embed="rId2"/>
          <a:stretch>
            <a:fillRect/>
          </a:stretch>
        </p:blipFill>
        <p:spPr>
          <a:xfrm>
            <a:off x="304800" y="1595904"/>
            <a:ext cx="3844947" cy="3052296"/>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174CF806-4361-3D40-BF3D-7F467D122AE7}"/>
              </a:ext>
            </a:extLst>
          </p:cNvPr>
          <p:cNvPicPr>
            <a:picLocks noChangeAspect="1"/>
          </p:cNvPicPr>
          <p:nvPr/>
        </p:nvPicPr>
        <p:blipFill>
          <a:blip r:embed="rId3"/>
          <a:stretch>
            <a:fillRect/>
          </a:stretch>
        </p:blipFill>
        <p:spPr>
          <a:xfrm>
            <a:off x="4267200" y="1525369"/>
            <a:ext cx="4470497" cy="3808631"/>
          </a:xfrm>
          <a:prstGeom prst="rect">
            <a:avLst/>
          </a:prstGeom>
        </p:spPr>
      </p:pic>
    </p:spTree>
    <p:extLst>
      <p:ext uri="{BB962C8B-B14F-4D97-AF65-F5344CB8AC3E}">
        <p14:creationId xmlns:p14="http://schemas.microsoft.com/office/powerpoint/2010/main" val="89429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A2AB-DD19-7D4B-8E52-43C8BBD36157}"/>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BC617AF6-5B84-4045-8A48-4E2CF023AA5D}"/>
              </a:ext>
            </a:extLst>
          </p:cNvPr>
          <p:cNvSpPr>
            <a:spLocks noGrp="1"/>
          </p:cNvSpPr>
          <p:nvPr>
            <p:ph idx="1"/>
          </p:nvPr>
        </p:nvSpPr>
        <p:spPr>
          <a:xfrm>
            <a:off x="457200" y="990600"/>
            <a:ext cx="8229600" cy="4572001"/>
          </a:xfrm>
        </p:spPr>
        <p:txBody>
          <a:bodyPr/>
          <a:lstStyle/>
          <a:p>
            <a:pPr marL="0" indent="0">
              <a:buNone/>
            </a:pPr>
            <a:r>
              <a:rPr lang="en-US" sz="2000" dirty="0"/>
              <a:t>In a study of E. </a:t>
            </a:r>
            <a:r>
              <a:rPr lang="en-US" sz="2000" i="1" dirty="0"/>
              <a:t>coli</a:t>
            </a:r>
            <a:r>
              <a:rPr lang="en-US" sz="2000" dirty="0"/>
              <a:t>, CRISPR is used to modify several genes indicated in chemotaxis in different combinations with visual reporters of cell genotype. Movies are taken using live cell imaging to quantify cells movement across gradients of different magnitudes for different sugars. The movies are post-processed to produce tabular data.</a:t>
            </a:r>
          </a:p>
          <a:p>
            <a:r>
              <a:rPr lang="en-US" sz="2000" dirty="0"/>
              <a:t>What are the core concepts (“classes”) for describing science questions for these data?</a:t>
            </a:r>
          </a:p>
          <a:p>
            <a:r>
              <a:rPr lang="en-US" sz="2000" dirty="0"/>
              <a:t>What are the attributes for the classes?</a:t>
            </a:r>
          </a:p>
          <a:p>
            <a:r>
              <a:rPr lang="en-US" sz="2000" dirty="0"/>
              <a:t>How would you structure the data to answer the question “Which mutations cause the largest increase/smallest increase in movement for different sugars?”</a:t>
            </a:r>
          </a:p>
          <a:p>
            <a:r>
              <a:rPr lang="en-US" sz="2000" dirty="0"/>
              <a:t>Consider a structure of the data where there is a table of mutation data by cell with 2 columns “mutation ID and cell ID” and a table of movement data with 2 columns ”movement type” and “cell ID”. </a:t>
            </a:r>
          </a:p>
          <a:p>
            <a:pPr lvl="1"/>
            <a:r>
              <a:rPr lang="en-US" sz="1600" dirty="0"/>
              <a:t>Create two </a:t>
            </a:r>
            <a:r>
              <a:rPr lang="en-US" sz="1600" dirty="0" err="1"/>
              <a:t>dataframes</a:t>
            </a:r>
            <a:r>
              <a:rPr lang="en-US" sz="1600" dirty="0"/>
              <a:t> with synthetic data for these columns</a:t>
            </a:r>
          </a:p>
          <a:p>
            <a:pPr lvl="1"/>
            <a:r>
              <a:rPr lang="en-US" sz="1600" dirty="0"/>
              <a:t>Create a </a:t>
            </a:r>
            <a:r>
              <a:rPr lang="en-US" sz="1600" dirty="0" err="1"/>
              <a:t>sqlite</a:t>
            </a:r>
            <a:r>
              <a:rPr lang="en-US" sz="1600" dirty="0"/>
              <a:t> DB with tables corresponding to these </a:t>
            </a:r>
            <a:r>
              <a:rPr lang="en-US" sz="1600" dirty="0" err="1"/>
              <a:t>dataframes</a:t>
            </a:r>
            <a:endParaRPr lang="en-US" sz="1600" dirty="0"/>
          </a:p>
          <a:p>
            <a:pPr lvl="1"/>
            <a:r>
              <a:rPr lang="en-US" sz="1600" dirty="0"/>
              <a:t>Do a query on the table that yields the join of the tables</a:t>
            </a:r>
          </a:p>
          <a:p>
            <a:endParaRPr lang="en-US" sz="2000" dirty="0"/>
          </a:p>
        </p:txBody>
      </p:sp>
      <p:sp>
        <p:nvSpPr>
          <p:cNvPr id="4" name="Slide Number Placeholder 3">
            <a:extLst>
              <a:ext uri="{FF2B5EF4-FFF2-40B4-BE49-F238E27FC236}">
                <a16:creationId xmlns:a16="http://schemas.microsoft.com/office/drawing/2014/main" id="{D1132BD2-1A5C-2048-9A86-C2CA4FC91765}"/>
              </a:ext>
            </a:extLst>
          </p:cNvPr>
          <p:cNvSpPr>
            <a:spLocks noGrp="1"/>
          </p:cNvSpPr>
          <p:nvPr>
            <p:ph type="sldNum" sz="quarter" idx="11"/>
          </p:nvPr>
        </p:nvSpPr>
        <p:spPr/>
        <p:txBody>
          <a:bodyPr/>
          <a:lstStyle/>
          <a:p>
            <a:pPr>
              <a:defRPr/>
            </a:pPr>
            <a:fld id="{3EF4E9CC-9D91-476E-91FD-5BEEC1642931}" type="slidenum">
              <a:rPr lang="en-US" altLang="x-none" smtClean="0"/>
              <a:pPr>
                <a:defRPr/>
              </a:pPr>
              <a:t>27</a:t>
            </a:fld>
            <a:endParaRPr lang="en-US" altLang="x-none"/>
          </a:p>
        </p:txBody>
      </p:sp>
    </p:spTree>
    <p:extLst>
      <p:ext uri="{BB962C8B-B14F-4D97-AF65-F5344CB8AC3E}">
        <p14:creationId xmlns:p14="http://schemas.microsoft.com/office/powerpoint/2010/main" val="165223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60DD5-0779-7E41-BE53-DA959CA099BF}"/>
              </a:ext>
            </a:extLst>
          </p:cNvPr>
          <p:cNvSpPr>
            <a:spLocks noGrp="1"/>
          </p:cNvSpPr>
          <p:nvPr>
            <p:ph type="title"/>
          </p:nvPr>
        </p:nvSpPr>
        <p:spPr/>
        <p:txBody>
          <a:bodyPr/>
          <a:lstStyle/>
          <a:p>
            <a:r>
              <a:rPr lang="en-US" dirty="0"/>
              <a:t>Requirements &amp; Solutions</a:t>
            </a:r>
          </a:p>
        </p:txBody>
      </p:sp>
      <p:sp>
        <p:nvSpPr>
          <p:cNvPr id="5" name="Content Placeholder 4">
            <a:extLst>
              <a:ext uri="{FF2B5EF4-FFF2-40B4-BE49-F238E27FC236}">
                <a16:creationId xmlns:a16="http://schemas.microsoft.com/office/drawing/2014/main" id="{AE1D668A-9B5C-0D44-87B6-A0BBC57D9F4D}"/>
              </a:ext>
            </a:extLst>
          </p:cNvPr>
          <p:cNvSpPr>
            <a:spLocks noGrp="1"/>
          </p:cNvSpPr>
          <p:nvPr>
            <p:ph idx="1"/>
          </p:nvPr>
        </p:nvSpPr>
        <p:spPr>
          <a:xfrm>
            <a:off x="609600" y="1600199"/>
            <a:ext cx="3657600" cy="3124201"/>
          </a:xfrm>
        </p:spPr>
        <p:txBody>
          <a:bodyPr/>
          <a:lstStyle/>
          <a:p>
            <a:r>
              <a:rPr lang="en-US" dirty="0"/>
              <a:t>Find the data</a:t>
            </a:r>
          </a:p>
          <a:p>
            <a:r>
              <a:rPr lang="en-US" dirty="0"/>
              <a:t>Provenance</a:t>
            </a:r>
          </a:p>
          <a:p>
            <a:r>
              <a:rPr lang="en-US" dirty="0"/>
              <a:t>Know data semantics</a:t>
            </a:r>
          </a:p>
          <a:p>
            <a:r>
              <a:rPr lang="en-US" dirty="0"/>
              <a:t>Ease of update</a:t>
            </a:r>
          </a:p>
          <a:p>
            <a:r>
              <a:rPr lang="en-US" dirty="0"/>
              <a:t>Ease of query</a:t>
            </a:r>
          </a:p>
          <a:p>
            <a:r>
              <a:rPr lang="en-US" dirty="0"/>
              <a:t>Ease of storage</a:t>
            </a:r>
          </a:p>
          <a:p>
            <a:r>
              <a:rPr lang="en-US" dirty="0"/>
              <a:t>Validate consistency</a:t>
            </a:r>
          </a:p>
        </p:txBody>
      </p:sp>
      <p:sp>
        <p:nvSpPr>
          <p:cNvPr id="3" name="Slide Number Placeholder 2">
            <a:extLst>
              <a:ext uri="{FF2B5EF4-FFF2-40B4-BE49-F238E27FC236}">
                <a16:creationId xmlns:a16="http://schemas.microsoft.com/office/drawing/2014/main" id="{D3542300-C3D4-3E41-9933-EF184A6ADC1C}"/>
              </a:ext>
            </a:extLst>
          </p:cNvPr>
          <p:cNvSpPr>
            <a:spLocks noGrp="1"/>
          </p:cNvSpPr>
          <p:nvPr>
            <p:ph type="sldNum" sz="quarter" idx="11"/>
          </p:nvPr>
        </p:nvSpPr>
        <p:spPr/>
        <p:txBody>
          <a:bodyPr/>
          <a:lstStyle/>
          <a:p>
            <a:pPr>
              <a:defRPr/>
            </a:pPr>
            <a:fld id="{2E4304A7-0FB2-4094-BC1E-DB17183AD0C1}" type="slidenum">
              <a:rPr lang="en-US" altLang="x-none" smtClean="0"/>
              <a:pPr>
                <a:defRPr/>
              </a:pPr>
              <a:t>3</a:t>
            </a:fld>
            <a:endParaRPr lang="en-US" altLang="x-none"/>
          </a:p>
        </p:txBody>
      </p:sp>
      <p:sp>
        <p:nvSpPr>
          <p:cNvPr id="6" name="Content Placeholder 4">
            <a:extLst>
              <a:ext uri="{FF2B5EF4-FFF2-40B4-BE49-F238E27FC236}">
                <a16:creationId xmlns:a16="http://schemas.microsoft.com/office/drawing/2014/main" id="{A4585BB3-7190-7E4C-B804-81E3A6954289}"/>
              </a:ext>
            </a:extLst>
          </p:cNvPr>
          <p:cNvSpPr txBox="1">
            <a:spLocks/>
          </p:cNvSpPr>
          <p:nvPr/>
        </p:nvSpPr>
        <p:spPr>
          <a:xfrm>
            <a:off x="4724400" y="1600199"/>
            <a:ext cx="3657600" cy="3124201"/>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Version control</a:t>
            </a:r>
          </a:p>
          <a:p>
            <a:r>
              <a:rPr lang="en-US" dirty="0"/>
              <a:t>Version control</a:t>
            </a:r>
          </a:p>
          <a:p>
            <a:r>
              <a:rPr lang="en-US" dirty="0"/>
              <a:t>Documentation</a:t>
            </a:r>
          </a:p>
          <a:p>
            <a:r>
              <a:rPr lang="en-US" dirty="0"/>
              <a:t>Data management</a:t>
            </a:r>
          </a:p>
          <a:p>
            <a:r>
              <a:rPr lang="en-US" dirty="0"/>
              <a:t>Data management</a:t>
            </a:r>
          </a:p>
          <a:p>
            <a:r>
              <a:rPr lang="en-US" dirty="0"/>
              <a:t>Data management</a:t>
            </a:r>
          </a:p>
          <a:p>
            <a:r>
              <a:rPr lang="en-US" dirty="0"/>
              <a:t>Data tests</a:t>
            </a:r>
          </a:p>
        </p:txBody>
      </p:sp>
      <p:sp>
        <p:nvSpPr>
          <p:cNvPr id="7" name="TextBox 6">
            <a:extLst>
              <a:ext uri="{FF2B5EF4-FFF2-40B4-BE49-F238E27FC236}">
                <a16:creationId xmlns:a16="http://schemas.microsoft.com/office/drawing/2014/main" id="{7E5097C8-801E-9F48-85AB-5A2F7F969BED}"/>
              </a:ext>
            </a:extLst>
          </p:cNvPr>
          <p:cNvSpPr txBox="1"/>
          <p:nvPr/>
        </p:nvSpPr>
        <p:spPr>
          <a:xfrm>
            <a:off x="609600" y="1219200"/>
            <a:ext cx="2066591" cy="461665"/>
          </a:xfrm>
          <a:prstGeom prst="rect">
            <a:avLst/>
          </a:prstGeom>
          <a:noFill/>
        </p:spPr>
        <p:txBody>
          <a:bodyPr wrap="none" rtlCol="0">
            <a:spAutoFit/>
          </a:bodyPr>
          <a:lstStyle/>
          <a:p>
            <a:r>
              <a:rPr lang="en-US" sz="2400" b="1" dirty="0"/>
              <a:t>Requirement</a:t>
            </a:r>
          </a:p>
        </p:txBody>
      </p:sp>
      <p:sp>
        <p:nvSpPr>
          <p:cNvPr id="8" name="TextBox 7">
            <a:extLst>
              <a:ext uri="{FF2B5EF4-FFF2-40B4-BE49-F238E27FC236}">
                <a16:creationId xmlns:a16="http://schemas.microsoft.com/office/drawing/2014/main" id="{24A0D0FF-6BC6-9D49-ABE4-A8F98881F5A1}"/>
              </a:ext>
            </a:extLst>
          </p:cNvPr>
          <p:cNvSpPr txBox="1"/>
          <p:nvPr/>
        </p:nvSpPr>
        <p:spPr>
          <a:xfrm>
            <a:off x="4715209" y="1219200"/>
            <a:ext cx="1412566" cy="461665"/>
          </a:xfrm>
          <a:prstGeom prst="rect">
            <a:avLst/>
          </a:prstGeom>
          <a:noFill/>
        </p:spPr>
        <p:txBody>
          <a:bodyPr wrap="none" rtlCol="0">
            <a:spAutoFit/>
          </a:bodyPr>
          <a:lstStyle/>
          <a:p>
            <a:r>
              <a:rPr lang="en-US" sz="2400" b="1" dirty="0"/>
              <a:t>Solution</a:t>
            </a:r>
          </a:p>
        </p:txBody>
      </p:sp>
    </p:spTree>
    <p:extLst>
      <p:ext uri="{BB962C8B-B14F-4D97-AF65-F5344CB8AC3E}">
        <p14:creationId xmlns:p14="http://schemas.microsoft.com/office/powerpoint/2010/main" val="155231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52C78-B02D-9649-8A56-BC845353258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78D37C7-60CC-7449-8514-A65CE48896A5}"/>
              </a:ext>
            </a:extLst>
          </p:cNvPr>
          <p:cNvSpPr>
            <a:spLocks noGrp="1"/>
          </p:cNvSpPr>
          <p:nvPr>
            <p:ph idx="1"/>
          </p:nvPr>
        </p:nvSpPr>
        <p:spPr/>
        <p:txBody>
          <a:bodyPr/>
          <a:lstStyle/>
          <a:p>
            <a:r>
              <a:rPr lang="en-US" dirty="0"/>
              <a:t>Case study – Co-evolution of 2 microbes</a:t>
            </a:r>
          </a:p>
          <a:p>
            <a:r>
              <a:rPr lang="en-US" dirty="0"/>
              <a:t>Data modeling primer and application to case study</a:t>
            </a:r>
          </a:p>
          <a:p>
            <a:r>
              <a:rPr lang="en-US" dirty="0"/>
              <a:t>SQL with demo</a:t>
            </a:r>
          </a:p>
          <a:p>
            <a:r>
              <a:rPr lang="en-US" dirty="0"/>
              <a:t>Building SQL repositories in python</a:t>
            </a:r>
          </a:p>
          <a:p>
            <a:r>
              <a:rPr lang="en-US" dirty="0"/>
              <a:t>In-class exercise</a:t>
            </a:r>
          </a:p>
          <a:p>
            <a:endParaRPr lang="en-US" dirty="0"/>
          </a:p>
          <a:p>
            <a:endParaRPr lang="en-US" dirty="0"/>
          </a:p>
        </p:txBody>
      </p:sp>
      <p:sp>
        <p:nvSpPr>
          <p:cNvPr id="4" name="Slide Number Placeholder 3">
            <a:extLst>
              <a:ext uri="{FF2B5EF4-FFF2-40B4-BE49-F238E27FC236}">
                <a16:creationId xmlns:a16="http://schemas.microsoft.com/office/drawing/2014/main" id="{43C0EC4F-ACE3-7348-88A1-47D499725F98}"/>
              </a:ext>
            </a:extLst>
          </p:cNvPr>
          <p:cNvSpPr>
            <a:spLocks noGrp="1"/>
          </p:cNvSpPr>
          <p:nvPr>
            <p:ph type="sldNum" sz="quarter" idx="11"/>
          </p:nvPr>
        </p:nvSpPr>
        <p:spPr/>
        <p:txBody>
          <a:bodyPr/>
          <a:lstStyle/>
          <a:p>
            <a:pPr>
              <a:defRPr/>
            </a:pPr>
            <a:fld id="{3EF4E9CC-9D91-476E-91FD-5BEEC1642931}" type="slidenum">
              <a:rPr lang="en-US" altLang="x-none" smtClean="0"/>
              <a:pPr>
                <a:defRPr/>
              </a:pPr>
              <a:t>4</a:t>
            </a:fld>
            <a:endParaRPr lang="en-US" altLang="x-none"/>
          </a:p>
        </p:txBody>
      </p:sp>
    </p:spTree>
    <p:extLst>
      <p:ext uri="{BB962C8B-B14F-4D97-AF65-F5344CB8AC3E}">
        <p14:creationId xmlns:p14="http://schemas.microsoft.com/office/powerpoint/2010/main" val="296933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109-C185-CB4C-BA54-5B7325ECFE55}"/>
              </a:ext>
            </a:extLst>
          </p:cNvPr>
          <p:cNvSpPr>
            <a:spLocks noGrp="1"/>
          </p:cNvSpPr>
          <p:nvPr>
            <p:ph type="title"/>
          </p:nvPr>
        </p:nvSpPr>
        <p:spPr/>
        <p:txBody>
          <a:bodyPr/>
          <a:lstStyle/>
          <a:p>
            <a:r>
              <a:rPr lang="en-US" sz="3200" dirty="0"/>
              <a:t>Case Study – Co-evolution of </a:t>
            </a:r>
            <a:br>
              <a:rPr lang="en-US" sz="3200" dirty="0"/>
            </a:br>
            <a:r>
              <a:rPr lang="en-US" sz="3200" dirty="0" err="1"/>
              <a:t>Desulfovibrio</a:t>
            </a:r>
            <a:r>
              <a:rPr lang="en-US" sz="3200" dirty="0"/>
              <a:t> vulgaris </a:t>
            </a:r>
            <a:r>
              <a:rPr lang="en-US" sz="3200" dirty="0" err="1"/>
              <a:t>Hildenborough</a:t>
            </a:r>
            <a:r>
              <a:rPr lang="en-US" sz="3200" dirty="0"/>
              <a:t> (DVH) &amp; </a:t>
            </a:r>
            <a:r>
              <a:rPr lang="en-US" sz="3200" dirty="0" err="1"/>
              <a:t>Methanococcus</a:t>
            </a:r>
            <a:r>
              <a:rPr lang="en-US" sz="3200" dirty="0"/>
              <a:t> </a:t>
            </a:r>
            <a:r>
              <a:rPr lang="en-US" sz="3200" dirty="0" err="1"/>
              <a:t>maripaludis</a:t>
            </a:r>
            <a:r>
              <a:rPr lang="en-US" sz="3200" dirty="0"/>
              <a:t> (MMP)</a:t>
            </a:r>
          </a:p>
        </p:txBody>
      </p:sp>
      <p:sp>
        <p:nvSpPr>
          <p:cNvPr id="4" name="Slide Number Placeholder 3">
            <a:extLst>
              <a:ext uri="{FF2B5EF4-FFF2-40B4-BE49-F238E27FC236}">
                <a16:creationId xmlns:a16="http://schemas.microsoft.com/office/drawing/2014/main" id="{F262128E-60DB-FA4F-9D6B-F9460C1F1B02}"/>
              </a:ext>
            </a:extLst>
          </p:cNvPr>
          <p:cNvSpPr>
            <a:spLocks noGrp="1"/>
          </p:cNvSpPr>
          <p:nvPr>
            <p:ph type="sldNum" sz="quarter" idx="11"/>
          </p:nvPr>
        </p:nvSpPr>
        <p:spPr/>
        <p:txBody>
          <a:bodyPr/>
          <a:lstStyle/>
          <a:p>
            <a:pPr>
              <a:defRPr/>
            </a:pPr>
            <a:fld id="{3EF4E9CC-9D91-476E-91FD-5BEEC1642931}" type="slidenum">
              <a:rPr lang="en-US" altLang="x-none" smtClean="0"/>
              <a:pPr>
                <a:defRPr/>
              </a:pPr>
              <a:t>5</a:t>
            </a:fld>
            <a:endParaRPr lang="en-US" altLang="x-none"/>
          </a:p>
        </p:txBody>
      </p:sp>
      <p:pic>
        <p:nvPicPr>
          <p:cNvPr id="18" name="Picture 17">
            <a:extLst>
              <a:ext uri="{FF2B5EF4-FFF2-40B4-BE49-F238E27FC236}">
                <a16:creationId xmlns:a16="http://schemas.microsoft.com/office/drawing/2014/main" id="{DA98FD8A-D443-F048-A143-5ED12B818CF1}"/>
              </a:ext>
            </a:extLst>
          </p:cNvPr>
          <p:cNvPicPr>
            <a:picLocks noChangeAspect="1"/>
          </p:cNvPicPr>
          <p:nvPr/>
        </p:nvPicPr>
        <p:blipFill>
          <a:blip r:embed="rId2"/>
          <a:stretch>
            <a:fillRect/>
          </a:stretch>
        </p:blipFill>
        <p:spPr>
          <a:xfrm>
            <a:off x="571992" y="2997705"/>
            <a:ext cx="1055638" cy="791729"/>
          </a:xfrm>
          <a:prstGeom prst="rect">
            <a:avLst/>
          </a:prstGeom>
        </p:spPr>
      </p:pic>
      <p:pic>
        <p:nvPicPr>
          <p:cNvPr id="19" name="Picture 18">
            <a:extLst>
              <a:ext uri="{FF2B5EF4-FFF2-40B4-BE49-F238E27FC236}">
                <a16:creationId xmlns:a16="http://schemas.microsoft.com/office/drawing/2014/main" id="{336D5297-2074-2B41-9203-A21B4568C24F}"/>
              </a:ext>
            </a:extLst>
          </p:cNvPr>
          <p:cNvPicPr>
            <a:picLocks noChangeAspect="1"/>
          </p:cNvPicPr>
          <p:nvPr/>
        </p:nvPicPr>
        <p:blipFill>
          <a:blip r:embed="rId3"/>
          <a:stretch>
            <a:fillRect/>
          </a:stretch>
        </p:blipFill>
        <p:spPr>
          <a:xfrm>
            <a:off x="7962900" y="4876800"/>
            <a:ext cx="882417" cy="687816"/>
          </a:xfrm>
          <a:prstGeom prst="rect">
            <a:avLst/>
          </a:prstGeom>
        </p:spPr>
      </p:pic>
      <p:pic>
        <p:nvPicPr>
          <p:cNvPr id="21" name="Picture 20" descr="A close up of a map&#13;&#10;&#13;&#10;Description automatically generated">
            <a:extLst>
              <a:ext uri="{FF2B5EF4-FFF2-40B4-BE49-F238E27FC236}">
                <a16:creationId xmlns:a16="http://schemas.microsoft.com/office/drawing/2014/main" id="{CDC7EE62-E94E-FC47-8203-1FC279FF934B}"/>
              </a:ext>
            </a:extLst>
          </p:cNvPr>
          <p:cNvPicPr>
            <a:picLocks noChangeAspect="1"/>
          </p:cNvPicPr>
          <p:nvPr/>
        </p:nvPicPr>
        <p:blipFill>
          <a:blip r:embed="rId4"/>
          <a:stretch>
            <a:fillRect/>
          </a:stretch>
        </p:blipFill>
        <p:spPr>
          <a:xfrm>
            <a:off x="1627630" y="1905000"/>
            <a:ext cx="6335270" cy="3832914"/>
          </a:xfrm>
          <a:prstGeom prst="rect">
            <a:avLst/>
          </a:prstGeom>
        </p:spPr>
      </p:pic>
      <p:pic>
        <p:nvPicPr>
          <p:cNvPr id="22" name="Picture 21">
            <a:extLst>
              <a:ext uri="{FF2B5EF4-FFF2-40B4-BE49-F238E27FC236}">
                <a16:creationId xmlns:a16="http://schemas.microsoft.com/office/drawing/2014/main" id="{02EA63EE-3D8A-8D41-807B-1CA500C47BE4}"/>
              </a:ext>
            </a:extLst>
          </p:cNvPr>
          <p:cNvPicPr>
            <a:picLocks noChangeAspect="1"/>
          </p:cNvPicPr>
          <p:nvPr/>
        </p:nvPicPr>
        <p:blipFill>
          <a:blip r:embed="rId5"/>
          <a:stretch>
            <a:fillRect/>
          </a:stretch>
        </p:blipFill>
        <p:spPr>
          <a:xfrm>
            <a:off x="1828800" y="6099938"/>
            <a:ext cx="5559351" cy="529462"/>
          </a:xfrm>
          <a:prstGeom prst="rect">
            <a:avLst/>
          </a:prstGeom>
        </p:spPr>
      </p:pic>
      <p:sp>
        <p:nvSpPr>
          <p:cNvPr id="23" name="TextBox 22">
            <a:extLst>
              <a:ext uri="{FF2B5EF4-FFF2-40B4-BE49-F238E27FC236}">
                <a16:creationId xmlns:a16="http://schemas.microsoft.com/office/drawing/2014/main" id="{ED511A39-4551-BC44-8D0A-82C0FE81EBD0}"/>
              </a:ext>
            </a:extLst>
          </p:cNvPr>
          <p:cNvSpPr txBox="1"/>
          <p:nvPr/>
        </p:nvSpPr>
        <p:spPr>
          <a:xfrm>
            <a:off x="3044751" y="5802868"/>
            <a:ext cx="1154996" cy="369332"/>
          </a:xfrm>
          <a:prstGeom prst="rect">
            <a:avLst/>
          </a:prstGeom>
          <a:noFill/>
        </p:spPr>
        <p:txBody>
          <a:bodyPr wrap="none" rtlCol="0">
            <a:spAutoFit/>
          </a:bodyPr>
          <a:lstStyle/>
          <a:p>
            <a:r>
              <a:rPr lang="en-US" b="1" dirty="0"/>
              <a:t>Together</a:t>
            </a:r>
          </a:p>
        </p:txBody>
      </p:sp>
      <p:sp>
        <p:nvSpPr>
          <p:cNvPr id="24" name="TextBox 23">
            <a:extLst>
              <a:ext uri="{FF2B5EF4-FFF2-40B4-BE49-F238E27FC236}">
                <a16:creationId xmlns:a16="http://schemas.microsoft.com/office/drawing/2014/main" id="{E24027FA-3A8A-DF45-A863-7BA1FEEABC28}"/>
              </a:ext>
            </a:extLst>
          </p:cNvPr>
          <p:cNvSpPr txBox="1"/>
          <p:nvPr/>
        </p:nvSpPr>
        <p:spPr>
          <a:xfrm>
            <a:off x="699621" y="3733800"/>
            <a:ext cx="671979" cy="369332"/>
          </a:xfrm>
          <a:prstGeom prst="rect">
            <a:avLst/>
          </a:prstGeom>
          <a:noFill/>
        </p:spPr>
        <p:txBody>
          <a:bodyPr wrap="none" rtlCol="0">
            <a:spAutoFit/>
          </a:bodyPr>
          <a:lstStyle/>
          <a:p>
            <a:r>
              <a:rPr lang="en-US" dirty="0"/>
              <a:t>DVH</a:t>
            </a:r>
          </a:p>
        </p:txBody>
      </p:sp>
      <p:sp>
        <p:nvSpPr>
          <p:cNvPr id="25" name="TextBox 24">
            <a:extLst>
              <a:ext uri="{FF2B5EF4-FFF2-40B4-BE49-F238E27FC236}">
                <a16:creationId xmlns:a16="http://schemas.microsoft.com/office/drawing/2014/main" id="{EFEBF9B9-BD1D-C349-8543-7DF2ED07DBD9}"/>
              </a:ext>
            </a:extLst>
          </p:cNvPr>
          <p:cNvSpPr txBox="1"/>
          <p:nvPr/>
        </p:nvSpPr>
        <p:spPr>
          <a:xfrm>
            <a:off x="8068118" y="5526516"/>
            <a:ext cx="723275" cy="369332"/>
          </a:xfrm>
          <a:prstGeom prst="rect">
            <a:avLst/>
          </a:prstGeom>
          <a:noFill/>
        </p:spPr>
        <p:txBody>
          <a:bodyPr wrap="none" rtlCol="0">
            <a:spAutoFit/>
          </a:bodyPr>
          <a:lstStyle/>
          <a:p>
            <a:r>
              <a:rPr lang="en-US" dirty="0"/>
              <a:t>MMP</a:t>
            </a:r>
          </a:p>
        </p:txBody>
      </p:sp>
    </p:spTree>
    <p:extLst>
      <p:ext uri="{BB962C8B-B14F-4D97-AF65-F5344CB8AC3E}">
        <p14:creationId xmlns:p14="http://schemas.microsoft.com/office/powerpoint/2010/main" val="362677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7162263" y="4848151"/>
            <a:ext cx="1292282" cy="867810"/>
            <a:chOff x="-646141" y="3398284"/>
            <a:chExt cx="1292282" cy="867810"/>
          </a:xfrm>
        </p:grpSpPr>
        <p:pic>
          <p:nvPicPr>
            <p:cNvPr id="217" name="Picture 216"/>
            <p:cNvPicPr>
              <a:picLocks noChangeAspect="1"/>
            </p:cNvPicPr>
            <p:nvPr/>
          </p:nvPicPr>
          <p:blipFill>
            <a:blip r:embed="rId3"/>
            <a:stretch>
              <a:fillRect/>
            </a:stretch>
          </p:blipFill>
          <p:spPr>
            <a:xfrm>
              <a:off x="-646141" y="3398284"/>
              <a:ext cx="1292282" cy="867810"/>
            </a:xfrm>
            <a:prstGeom prst="rect">
              <a:avLst/>
            </a:prstGeom>
          </p:spPr>
        </p:pic>
        <p:pic>
          <p:nvPicPr>
            <p:cNvPr id="218" name="Picture 217"/>
            <p:cNvPicPr>
              <a:picLocks noChangeAspect="1"/>
            </p:cNvPicPr>
            <p:nvPr/>
          </p:nvPicPr>
          <p:blipFill>
            <a:blip r:embed="rId4"/>
            <a:stretch>
              <a:fillRect/>
            </a:stretch>
          </p:blipFill>
          <p:spPr>
            <a:xfrm>
              <a:off x="-272659" y="3618497"/>
              <a:ext cx="545318" cy="542850"/>
            </a:xfrm>
            <a:prstGeom prst="rect">
              <a:avLst/>
            </a:prstGeom>
          </p:spPr>
        </p:pic>
        <p:pic>
          <p:nvPicPr>
            <p:cNvPr id="219" name="Picture 218"/>
            <p:cNvPicPr>
              <a:picLocks noChangeAspect="1"/>
            </p:cNvPicPr>
            <p:nvPr/>
          </p:nvPicPr>
          <p:blipFill>
            <a:blip r:embed="rId4"/>
            <a:stretch>
              <a:fillRect/>
            </a:stretch>
          </p:blipFill>
          <p:spPr>
            <a:xfrm>
              <a:off x="-272659" y="3613968"/>
              <a:ext cx="545318" cy="542850"/>
            </a:xfrm>
            <a:prstGeom prst="rect">
              <a:avLst/>
            </a:prstGeom>
          </p:spPr>
        </p:pic>
      </p:grpSp>
      <p:grpSp>
        <p:nvGrpSpPr>
          <p:cNvPr id="213" name="Group 212"/>
          <p:cNvGrpSpPr/>
          <p:nvPr/>
        </p:nvGrpSpPr>
        <p:grpSpPr>
          <a:xfrm>
            <a:off x="307918" y="4824387"/>
            <a:ext cx="1292282" cy="867810"/>
            <a:chOff x="-646141" y="3398284"/>
            <a:chExt cx="1292282" cy="867810"/>
          </a:xfrm>
        </p:grpSpPr>
        <p:pic>
          <p:nvPicPr>
            <p:cNvPr id="212" name="Picture 211"/>
            <p:cNvPicPr>
              <a:picLocks noChangeAspect="1"/>
            </p:cNvPicPr>
            <p:nvPr/>
          </p:nvPicPr>
          <p:blipFill>
            <a:blip r:embed="rId3"/>
            <a:stretch>
              <a:fillRect/>
            </a:stretch>
          </p:blipFill>
          <p:spPr>
            <a:xfrm>
              <a:off x="-646141" y="3398284"/>
              <a:ext cx="1292282" cy="867810"/>
            </a:xfrm>
            <a:prstGeom prst="rect">
              <a:avLst/>
            </a:prstGeom>
          </p:spPr>
        </p:pic>
        <p:pic>
          <p:nvPicPr>
            <p:cNvPr id="208" name="Picture 207"/>
            <p:cNvPicPr>
              <a:picLocks noChangeAspect="1"/>
            </p:cNvPicPr>
            <p:nvPr/>
          </p:nvPicPr>
          <p:blipFill>
            <a:blip r:embed="rId4"/>
            <a:stretch>
              <a:fillRect/>
            </a:stretch>
          </p:blipFill>
          <p:spPr>
            <a:xfrm>
              <a:off x="-272659" y="3618497"/>
              <a:ext cx="545318" cy="542850"/>
            </a:xfrm>
            <a:prstGeom prst="rect">
              <a:avLst/>
            </a:prstGeom>
          </p:spPr>
        </p:pic>
      </p:grpSp>
      <p:sp>
        <p:nvSpPr>
          <p:cNvPr id="2" name="Title 1"/>
          <p:cNvSpPr>
            <a:spLocks noGrp="1"/>
          </p:cNvSpPr>
          <p:nvPr>
            <p:ph type="title"/>
          </p:nvPr>
        </p:nvSpPr>
        <p:spPr>
          <a:xfrm>
            <a:off x="457200" y="346152"/>
            <a:ext cx="8229600" cy="760548"/>
          </a:xfrm>
        </p:spPr>
        <p:txBody>
          <a:bodyPr/>
          <a:lstStyle/>
          <a:p>
            <a:r>
              <a:rPr lang="en-US" dirty="0"/>
              <a:t>Experiments &amp; Data Collected</a:t>
            </a:r>
          </a:p>
        </p:txBody>
      </p:sp>
      <p:pic>
        <p:nvPicPr>
          <p:cNvPr id="4" name="Picture 3"/>
          <p:cNvPicPr>
            <a:picLocks noChangeAspect="1"/>
          </p:cNvPicPr>
          <p:nvPr/>
        </p:nvPicPr>
        <p:blipFill>
          <a:blip r:embed="rId5"/>
          <a:stretch>
            <a:fillRect/>
          </a:stretch>
        </p:blipFill>
        <p:spPr>
          <a:xfrm>
            <a:off x="2362200" y="1143000"/>
            <a:ext cx="1055638" cy="791729"/>
          </a:xfrm>
          <a:prstGeom prst="rect">
            <a:avLst/>
          </a:prstGeom>
        </p:spPr>
      </p:pic>
      <p:pic>
        <p:nvPicPr>
          <p:cNvPr id="5" name="Picture 4"/>
          <p:cNvPicPr>
            <a:picLocks noChangeAspect="1"/>
          </p:cNvPicPr>
          <p:nvPr/>
        </p:nvPicPr>
        <p:blipFill>
          <a:blip r:embed="rId6"/>
          <a:stretch>
            <a:fillRect/>
          </a:stretch>
        </p:blipFill>
        <p:spPr>
          <a:xfrm>
            <a:off x="4582946" y="1280137"/>
            <a:ext cx="882417" cy="687816"/>
          </a:xfrm>
          <a:prstGeom prst="rect">
            <a:avLst/>
          </a:prstGeom>
        </p:spPr>
      </p:pic>
      <p:pic>
        <p:nvPicPr>
          <p:cNvPr id="133" name="Picture 132"/>
          <p:cNvPicPr>
            <a:picLocks noChangeAspect="1"/>
          </p:cNvPicPr>
          <p:nvPr/>
        </p:nvPicPr>
        <p:blipFill>
          <a:blip r:embed="rId7"/>
          <a:stretch>
            <a:fillRect/>
          </a:stretch>
        </p:blipFill>
        <p:spPr>
          <a:xfrm flipH="1">
            <a:off x="457200" y="4468380"/>
            <a:ext cx="371084" cy="182060"/>
          </a:xfrm>
          <a:prstGeom prst="rect">
            <a:avLst/>
          </a:prstGeom>
        </p:spPr>
      </p:pic>
      <p:sp>
        <p:nvSpPr>
          <p:cNvPr id="134" name="TextBox 133"/>
          <p:cNvSpPr txBox="1"/>
          <p:nvPr/>
        </p:nvSpPr>
        <p:spPr>
          <a:xfrm>
            <a:off x="1371600" y="4110335"/>
            <a:ext cx="2787943" cy="461665"/>
          </a:xfrm>
          <a:prstGeom prst="rect">
            <a:avLst/>
          </a:prstGeom>
          <a:noFill/>
        </p:spPr>
        <p:txBody>
          <a:bodyPr wrap="none" rtlCol="0">
            <a:spAutoFit/>
          </a:bodyPr>
          <a:lstStyle/>
          <a:p>
            <a:r>
              <a:rPr lang="en-US">
                <a:solidFill>
                  <a:schemeClr val="tx1"/>
                </a:solidFill>
              </a:rPr>
              <a:t>End Point Dilutions</a:t>
            </a:r>
          </a:p>
        </p:txBody>
      </p:sp>
      <p:pic>
        <p:nvPicPr>
          <p:cNvPr id="136" name="Picture 135"/>
          <p:cNvPicPr>
            <a:picLocks noChangeAspect="1"/>
          </p:cNvPicPr>
          <p:nvPr/>
        </p:nvPicPr>
        <p:blipFill>
          <a:blip r:embed="rId7"/>
          <a:stretch>
            <a:fillRect/>
          </a:stretch>
        </p:blipFill>
        <p:spPr>
          <a:xfrm flipH="1">
            <a:off x="990600" y="4468380"/>
            <a:ext cx="371084" cy="182060"/>
          </a:xfrm>
          <a:prstGeom prst="rect">
            <a:avLst/>
          </a:prstGeom>
        </p:spPr>
      </p:pic>
      <p:pic>
        <p:nvPicPr>
          <p:cNvPr id="137" name="Picture 136"/>
          <p:cNvPicPr>
            <a:picLocks noChangeAspect="1"/>
          </p:cNvPicPr>
          <p:nvPr/>
        </p:nvPicPr>
        <p:blipFill>
          <a:blip r:embed="rId7"/>
          <a:stretch>
            <a:fillRect/>
          </a:stretch>
        </p:blipFill>
        <p:spPr>
          <a:xfrm flipH="1">
            <a:off x="1524000" y="4468380"/>
            <a:ext cx="371084" cy="182060"/>
          </a:xfrm>
          <a:prstGeom prst="rect">
            <a:avLst/>
          </a:prstGeom>
        </p:spPr>
      </p:pic>
      <p:pic>
        <p:nvPicPr>
          <p:cNvPr id="138" name="Picture 137"/>
          <p:cNvPicPr>
            <a:picLocks noChangeAspect="1"/>
          </p:cNvPicPr>
          <p:nvPr/>
        </p:nvPicPr>
        <p:blipFill>
          <a:blip r:embed="rId7"/>
          <a:stretch>
            <a:fillRect/>
          </a:stretch>
        </p:blipFill>
        <p:spPr>
          <a:xfrm flipH="1">
            <a:off x="2057400" y="4468380"/>
            <a:ext cx="371084" cy="182060"/>
          </a:xfrm>
          <a:prstGeom prst="rect">
            <a:avLst/>
          </a:prstGeom>
        </p:spPr>
      </p:pic>
      <p:pic>
        <p:nvPicPr>
          <p:cNvPr id="139" name="Picture 138"/>
          <p:cNvPicPr>
            <a:picLocks noChangeAspect="1"/>
          </p:cNvPicPr>
          <p:nvPr/>
        </p:nvPicPr>
        <p:blipFill>
          <a:blip r:embed="rId7"/>
          <a:stretch>
            <a:fillRect/>
          </a:stretch>
        </p:blipFill>
        <p:spPr>
          <a:xfrm flipH="1">
            <a:off x="2600716" y="4468380"/>
            <a:ext cx="371084" cy="182060"/>
          </a:xfrm>
          <a:prstGeom prst="rect">
            <a:avLst/>
          </a:prstGeom>
        </p:spPr>
      </p:pic>
      <p:pic>
        <p:nvPicPr>
          <p:cNvPr id="140" name="Picture 139"/>
          <p:cNvPicPr>
            <a:picLocks noChangeAspect="1"/>
          </p:cNvPicPr>
          <p:nvPr/>
        </p:nvPicPr>
        <p:blipFill>
          <a:blip r:embed="rId7"/>
          <a:stretch>
            <a:fillRect/>
          </a:stretch>
        </p:blipFill>
        <p:spPr>
          <a:xfrm flipH="1">
            <a:off x="3134116" y="4468380"/>
            <a:ext cx="371084" cy="182060"/>
          </a:xfrm>
          <a:prstGeom prst="rect">
            <a:avLst/>
          </a:prstGeom>
        </p:spPr>
      </p:pic>
      <p:pic>
        <p:nvPicPr>
          <p:cNvPr id="141" name="Picture 140"/>
          <p:cNvPicPr>
            <a:picLocks noChangeAspect="1"/>
          </p:cNvPicPr>
          <p:nvPr/>
        </p:nvPicPr>
        <p:blipFill>
          <a:blip r:embed="rId7"/>
          <a:stretch>
            <a:fillRect/>
          </a:stretch>
        </p:blipFill>
        <p:spPr>
          <a:xfrm flipH="1">
            <a:off x="3657600" y="4468380"/>
            <a:ext cx="371084" cy="182060"/>
          </a:xfrm>
          <a:prstGeom prst="rect">
            <a:avLst/>
          </a:prstGeom>
        </p:spPr>
      </p:pic>
      <p:pic>
        <p:nvPicPr>
          <p:cNvPr id="142" name="Picture 141"/>
          <p:cNvPicPr>
            <a:picLocks noChangeAspect="1"/>
          </p:cNvPicPr>
          <p:nvPr/>
        </p:nvPicPr>
        <p:blipFill>
          <a:blip r:embed="rId7"/>
          <a:stretch>
            <a:fillRect/>
          </a:stretch>
        </p:blipFill>
        <p:spPr>
          <a:xfrm flipH="1">
            <a:off x="4191000" y="4468380"/>
            <a:ext cx="371084" cy="182060"/>
          </a:xfrm>
          <a:prstGeom prst="rect">
            <a:avLst/>
          </a:prstGeom>
        </p:spPr>
      </p:pic>
      <p:pic>
        <p:nvPicPr>
          <p:cNvPr id="143" name="Picture 142"/>
          <p:cNvPicPr>
            <a:picLocks noChangeAspect="1"/>
          </p:cNvPicPr>
          <p:nvPr/>
        </p:nvPicPr>
        <p:blipFill>
          <a:blip r:embed="rId7"/>
          <a:stretch>
            <a:fillRect/>
          </a:stretch>
        </p:blipFill>
        <p:spPr>
          <a:xfrm flipH="1">
            <a:off x="4810516" y="4468380"/>
            <a:ext cx="371084" cy="182060"/>
          </a:xfrm>
          <a:prstGeom prst="rect">
            <a:avLst/>
          </a:prstGeom>
        </p:spPr>
      </p:pic>
      <p:pic>
        <p:nvPicPr>
          <p:cNvPr id="144" name="Picture 143"/>
          <p:cNvPicPr>
            <a:picLocks noChangeAspect="1"/>
          </p:cNvPicPr>
          <p:nvPr/>
        </p:nvPicPr>
        <p:blipFill>
          <a:blip r:embed="rId7"/>
          <a:stretch>
            <a:fillRect/>
          </a:stretch>
        </p:blipFill>
        <p:spPr>
          <a:xfrm flipH="1">
            <a:off x="5343916" y="4468380"/>
            <a:ext cx="371084" cy="182060"/>
          </a:xfrm>
          <a:prstGeom prst="rect">
            <a:avLst/>
          </a:prstGeom>
        </p:spPr>
      </p:pic>
      <p:pic>
        <p:nvPicPr>
          <p:cNvPr id="145" name="Picture 144"/>
          <p:cNvPicPr>
            <a:picLocks noChangeAspect="1"/>
          </p:cNvPicPr>
          <p:nvPr/>
        </p:nvPicPr>
        <p:blipFill>
          <a:blip r:embed="rId7"/>
          <a:stretch>
            <a:fillRect/>
          </a:stretch>
        </p:blipFill>
        <p:spPr>
          <a:xfrm flipH="1">
            <a:off x="5877316" y="4468380"/>
            <a:ext cx="371084" cy="182060"/>
          </a:xfrm>
          <a:prstGeom prst="rect">
            <a:avLst/>
          </a:prstGeom>
        </p:spPr>
      </p:pic>
      <p:pic>
        <p:nvPicPr>
          <p:cNvPr id="146" name="Picture 145"/>
          <p:cNvPicPr>
            <a:picLocks noChangeAspect="1"/>
          </p:cNvPicPr>
          <p:nvPr/>
        </p:nvPicPr>
        <p:blipFill>
          <a:blip r:embed="rId7"/>
          <a:stretch>
            <a:fillRect/>
          </a:stretch>
        </p:blipFill>
        <p:spPr>
          <a:xfrm flipH="1">
            <a:off x="6410716" y="4468380"/>
            <a:ext cx="371084" cy="182060"/>
          </a:xfrm>
          <a:prstGeom prst="rect">
            <a:avLst/>
          </a:prstGeom>
        </p:spPr>
      </p:pic>
      <p:pic>
        <p:nvPicPr>
          <p:cNvPr id="147" name="Picture 146"/>
          <p:cNvPicPr>
            <a:picLocks noChangeAspect="1"/>
          </p:cNvPicPr>
          <p:nvPr/>
        </p:nvPicPr>
        <p:blipFill>
          <a:blip r:embed="rId7"/>
          <a:stretch>
            <a:fillRect/>
          </a:stretch>
        </p:blipFill>
        <p:spPr>
          <a:xfrm flipH="1">
            <a:off x="6954032" y="4468380"/>
            <a:ext cx="371084" cy="182060"/>
          </a:xfrm>
          <a:prstGeom prst="rect">
            <a:avLst/>
          </a:prstGeom>
        </p:spPr>
      </p:pic>
      <p:pic>
        <p:nvPicPr>
          <p:cNvPr id="148" name="Picture 147"/>
          <p:cNvPicPr>
            <a:picLocks noChangeAspect="1"/>
          </p:cNvPicPr>
          <p:nvPr/>
        </p:nvPicPr>
        <p:blipFill>
          <a:blip r:embed="rId7"/>
          <a:stretch>
            <a:fillRect/>
          </a:stretch>
        </p:blipFill>
        <p:spPr>
          <a:xfrm flipH="1">
            <a:off x="7487432" y="4468380"/>
            <a:ext cx="371084" cy="182060"/>
          </a:xfrm>
          <a:prstGeom prst="rect">
            <a:avLst/>
          </a:prstGeom>
        </p:spPr>
      </p:pic>
      <p:pic>
        <p:nvPicPr>
          <p:cNvPr id="149" name="Picture 148"/>
          <p:cNvPicPr>
            <a:picLocks noChangeAspect="1"/>
          </p:cNvPicPr>
          <p:nvPr/>
        </p:nvPicPr>
        <p:blipFill>
          <a:blip r:embed="rId7"/>
          <a:stretch>
            <a:fillRect/>
          </a:stretch>
        </p:blipFill>
        <p:spPr>
          <a:xfrm flipH="1">
            <a:off x="8010916" y="4468380"/>
            <a:ext cx="371084" cy="182060"/>
          </a:xfrm>
          <a:prstGeom prst="rect">
            <a:avLst/>
          </a:prstGeom>
        </p:spPr>
      </p:pic>
      <p:pic>
        <p:nvPicPr>
          <p:cNvPr id="150" name="Picture 149"/>
          <p:cNvPicPr>
            <a:picLocks noChangeAspect="1"/>
          </p:cNvPicPr>
          <p:nvPr/>
        </p:nvPicPr>
        <p:blipFill>
          <a:blip r:embed="rId7"/>
          <a:stretch>
            <a:fillRect/>
          </a:stretch>
        </p:blipFill>
        <p:spPr>
          <a:xfrm flipH="1">
            <a:off x="8544316" y="4468380"/>
            <a:ext cx="371084" cy="182060"/>
          </a:xfrm>
          <a:prstGeom prst="rect">
            <a:avLst/>
          </a:prstGeom>
        </p:spPr>
      </p:pic>
      <p:sp>
        <p:nvSpPr>
          <p:cNvPr id="151" name="TextBox 150"/>
          <p:cNvSpPr txBox="1"/>
          <p:nvPr/>
        </p:nvSpPr>
        <p:spPr>
          <a:xfrm>
            <a:off x="1925506" y="4884964"/>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DVH</a:t>
            </a:r>
            <a:r>
              <a:rPr lang="en-US" b="1" dirty="0">
                <a:solidFill>
                  <a:schemeClr val="tx1"/>
                </a:solidFill>
                <a:latin typeface="Chalkboard SE" charset="0"/>
                <a:ea typeface="Chalkboard SE" charset="0"/>
                <a:cs typeface="Chalkboard SE" charset="0"/>
              </a:rPr>
              <a:t> </a:t>
            </a:r>
          </a:p>
          <a:p>
            <a:pPr algn="ctr"/>
            <a:r>
              <a:rPr lang="en-US" b="1" dirty="0">
                <a:solidFill>
                  <a:schemeClr val="tx1"/>
                </a:solidFill>
                <a:latin typeface="Chalkboard SE" charset="0"/>
                <a:ea typeface="Chalkboard SE" charset="0"/>
                <a:cs typeface="Chalkboard SE" charset="0"/>
              </a:rPr>
              <a:t>Isolate</a:t>
            </a:r>
          </a:p>
        </p:txBody>
      </p:sp>
      <p:pic>
        <p:nvPicPr>
          <p:cNvPr id="178" name="Picture 177"/>
          <p:cNvPicPr>
            <a:picLocks noChangeAspect="1"/>
          </p:cNvPicPr>
          <p:nvPr/>
        </p:nvPicPr>
        <p:blipFill>
          <a:blip r:embed="rId8"/>
          <a:stretch>
            <a:fillRect/>
          </a:stretch>
        </p:blipFill>
        <p:spPr>
          <a:xfrm>
            <a:off x="3561002" y="4777645"/>
            <a:ext cx="1631080" cy="800235"/>
          </a:xfrm>
          <a:prstGeom prst="rect">
            <a:avLst/>
          </a:prstGeom>
        </p:spPr>
      </p:pic>
      <p:cxnSp>
        <p:nvCxnSpPr>
          <p:cNvPr id="180" name="Straight Connector 179"/>
          <p:cNvCxnSpPr>
            <a:stCxn id="142" idx="3"/>
          </p:cNvCxnSpPr>
          <p:nvPr/>
        </p:nvCxnSpPr>
        <p:spPr bwMode="auto">
          <a:xfrm flipH="1">
            <a:off x="3561002" y="4559410"/>
            <a:ext cx="629998" cy="437905"/>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2" name="Straight Connector 181"/>
          <p:cNvCxnSpPr>
            <a:stCxn id="142" idx="1"/>
          </p:cNvCxnSpPr>
          <p:nvPr/>
        </p:nvCxnSpPr>
        <p:spPr bwMode="auto">
          <a:xfrm>
            <a:off x="4562084" y="4559410"/>
            <a:ext cx="660942" cy="43344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6" name="Straight Arrow Connector 185"/>
          <p:cNvCxnSpPr>
            <a:stCxn id="151" idx="3"/>
          </p:cNvCxnSpPr>
          <p:nvPr/>
        </p:nvCxnSpPr>
        <p:spPr bwMode="auto">
          <a:xfrm flipV="1">
            <a:off x="3077040" y="5124521"/>
            <a:ext cx="931080" cy="175942"/>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87" name="Picture 186"/>
          <p:cNvPicPr>
            <a:picLocks noChangeAspect="1"/>
          </p:cNvPicPr>
          <p:nvPr/>
        </p:nvPicPr>
        <p:blipFill>
          <a:blip r:embed="rId9"/>
          <a:stretch>
            <a:fillRect/>
          </a:stretch>
        </p:blipFill>
        <p:spPr>
          <a:xfrm flipH="1">
            <a:off x="4219848" y="5852402"/>
            <a:ext cx="156694" cy="622300"/>
          </a:xfrm>
          <a:prstGeom prst="rect">
            <a:avLst/>
          </a:prstGeom>
        </p:spPr>
      </p:pic>
      <p:sp>
        <p:nvSpPr>
          <p:cNvPr id="188" name="TextBox 187"/>
          <p:cNvSpPr txBox="1"/>
          <p:nvPr/>
        </p:nvSpPr>
        <p:spPr>
          <a:xfrm>
            <a:off x="2844555" y="6015335"/>
            <a:ext cx="1242135" cy="461665"/>
          </a:xfrm>
          <a:prstGeom prst="rect">
            <a:avLst/>
          </a:prstGeom>
          <a:noFill/>
        </p:spPr>
        <p:txBody>
          <a:bodyPr wrap="none" rtlCol="0">
            <a:spAutoFit/>
          </a:bodyPr>
          <a:lstStyle/>
          <a:p>
            <a:r>
              <a:rPr lang="en-US" b="1">
                <a:solidFill>
                  <a:schemeClr val="tx1"/>
                </a:solidFill>
                <a:latin typeface="Chalkboard SE" charset="0"/>
                <a:ea typeface="Chalkboard SE" charset="0"/>
                <a:cs typeface="Chalkboard SE" charset="0"/>
              </a:rPr>
              <a:t>Culture</a:t>
            </a:r>
            <a:endParaRPr lang="en-US" b="1" dirty="0">
              <a:solidFill>
                <a:schemeClr val="tx1"/>
              </a:solidFill>
              <a:latin typeface="Chalkboard SE" charset="0"/>
              <a:ea typeface="Chalkboard SE" charset="0"/>
              <a:cs typeface="Chalkboard SE" charset="0"/>
            </a:endParaRPr>
          </a:p>
        </p:txBody>
      </p:sp>
      <p:sp>
        <p:nvSpPr>
          <p:cNvPr id="189" name="TextBox 188"/>
          <p:cNvSpPr txBox="1"/>
          <p:nvPr/>
        </p:nvSpPr>
        <p:spPr>
          <a:xfrm>
            <a:off x="1526715" y="1295400"/>
            <a:ext cx="835485" cy="461665"/>
          </a:xfrm>
          <a:prstGeom prst="rect">
            <a:avLst/>
          </a:prstGeom>
          <a:noFill/>
        </p:spPr>
        <p:txBody>
          <a:bodyPr wrap="none" rtlCol="0">
            <a:spAutoFit/>
          </a:bodyPr>
          <a:lstStyle/>
          <a:p>
            <a:r>
              <a:rPr lang="en-US">
                <a:solidFill>
                  <a:schemeClr val="tx1"/>
                </a:solidFill>
              </a:rPr>
              <a:t>DVH</a:t>
            </a:r>
          </a:p>
        </p:txBody>
      </p:sp>
      <p:sp>
        <p:nvSpPr>
          <p:cNvPr id="190" name="TextBox 189"/>
          <p:cNvSpPr txBox="1"/>
          <p:nvPr/>
        </p:nvSpPr>
        <p:spPr>
          <a:xfrm>
            <a:off x="5486400" y="1367135"/>
            <a:ext cx="902811" cy="461665"/>
          </a:xfrm>
          <a:prstGeom prst="rect">
            <a:avLst/>
          </a:prstGeom>
          <a:noFill/>
        </p:spPr>
        <p:txBody>
          <a:bodyPr wrap="none" rtlCol="0">
            <a:spAutoFit/>
          </a:bodyPr>
          <a:lstStyle/>
          <a:p>
            <a:r>
              <a:rPr lang="en-US" dirty="0">
                <a:solidFill>
                  <a:schemeClr val="tx1"/>
                </a:solidFill>
              </a:rPr>
              <a:t>MMP</a:t>
            </a:r>
          </a:p>
        </p:txBody>
      </p:sp>
      <p:sp>
        <p:nvSpPr>
          <p:cNvPr id="191" name="TextBox 190"/>
          <p:cNvSpPr txBox="1"/>
          <p:nvPr/>
        </p:nvSpPr>
        <p:spPr>
          <a:xfrm>
            <a:off x="5924476" y="4876800"/>
            <a:ext cx="1151534" cy="830997"/>
          </a:xfrm>
          <a:prstGeom prst="rect">
            <a:avLst/>
          </a:prstGeom>
          <a:noFill/>
        </p:spPr>
        <p:txBody>
          <a:bodyPr wrap="none" rtlCol="0">
            <a:spAutoFit/>
          </a:bodyPr>
          <a:lstStyle/>
          <a:p>
            <a:pPr algn="ctr"/>
            <a:r>
              <a:rPr lang="en-US" dirty="0">
                <a:solidFill>
                  <a:schemeClr val="tx1"/>
                </a:solidFill>
                <a:latin typeface="+mn-lt"/>
                <a:ea typeface="Chalkboard SE" charset="0"/>
                <a:cs typeface="Chalkboard SE" charset="0"/>
              </a:rPr>
              <a:t>MMP </a:t>
            </a:r>
          </a:p>
          <a:p>
            <a:pPr algn="ctr"/>
            <a:r>
              <a:rPr lang="en-US" b="1" dirty="0">
                <a:solidFill>
                  <a:schemeClr val="tx1"/>
                </a:solidFill>
                <a:latin typeface="Chalkboard SE" charset="0"/>
                <a:ea typeface="Chalkboard SE" charset="0"/>
                <a:cs typeface="Chalkboard SE" charset="0"/>
              </a:rPr>
              <a:t>Isolate</a:t>
            </a:r>
          </a:p>
        </p:txBody>
      </p:sp>
      <p:cxnSp>
        <p:nvCxnSpPr>
          <p:cNvPr id="195" name="Straight Arrow Connector 194"/>
          <p:cNvCxnSpPr>
            <a:stCxn id="191" idx="1"/>
          </p:cNvCxnSpPr>
          <p:nvPr/>
        </p:nvCxnSpPr>
        <p:spPr bwMode="auto">
          <a:xfrm flipH="1" flipV="1">
            <a:off x="4810516" y="5228235"/>
            <a:ext cx="1113960" cy="64064"/>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7" name="Straight Arrow Connector 196"/>
          <p:cNvCxnSpPr>
            <a:stCxn id="151" idx="2"/>
            <a:endCxn id="187" idx="3"/>
          </p:cNvCxnSpPr>
          <p:nvPr/>
        </p:nvCxnSpPr>
        <p:spPr bwMode="auto">
          <a:xfrm>
            <a:off x="2501273" y="5715961"/>
            <a:ext cx="1718575" cy="447591"/>
          </a:xfrm>
          <a:prstGeom prst="straightConnector1">
            <a:avLst/>
          </a:prstGeom>
          <a:solidFill>
            <a:srgbClr val="00B8FF"/>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0" name="Notched Right Arrow 199"/>
          <p:cNvSpPr/>
          <p:nvPr/>
        </p:nvSpPr>
        <p:spPr bwMode="auto">
          <a:xfrm>
            <a:off x="4648200" y="6246843"/>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05" name="Notched Right Arrow 204"/>
          <p:cNvSpPr/>
          <p:nvPr/>
        </p:nvSpPr>
        <p:spPr bwMode="auto">
          <a:xfrm>
            <a:off x="6918767" y="5168791"/>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11" name="Notched Right Arrow 210"/>
          <p:cNvSpPr/>
          <p:nvPr/>
        </p:nvSpPr>
        <p:spPr bwMode="auto">
          <a:xfrm rot="10800000">
            <a:off x="1493133" y="5158126"/>
            <a:ext cx="335666" cy="230157"/>
          </a:xfrm>
          <a:prstGeom prst="notchedRight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20" name="TextBox 219"/>
          <p:cNvSpPr txBox="1"/>
          <p:nvPr/>
        </p:nvSpPr>
        <p:spPr>
          <a:xfrm>
            <a:off x="6781800" y="563752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2" name="Group 231"/>
          <p:cNvGrpSpPr/>
          <p:nvPr/>
        </p:nvGrpSpPr>
        <p:grpSpPr>
          <a:xfrm>
            <a:off x="4993262" y="5927363"/>
            <a:ext cx="1102738" cy="740410"/>
            <a:chOff x="5329706" y="5927363"/>
            <a:chExt cx="1102738" cy="740410"/>
          </a:xfrm>
        </p:grpSpPr>
        <p:pic>
          <p:nvPicPr>
            <p:cNvPr id="221" name="Picture 220"/>
            <p:cNvPicPr>
              <a:picLocks noChangeAspect="1"/>
            </p:cNvPicPr>
            <p:nvPr/>
          </p:nvPicPr>
          <p:blipFill>
            <a:blip r:embed="rId10"/>
            <a:stretch>
              <a:fillRect/>
            </a:stretch>
          </p:blipFill>
          <p:spPr>
            <a:xfrm>
              <a:off x="5329706" y="5927363"/>
              <a:ext cx="1102738" cy="740410"/>
            </a:xfrm>
            <a:prstGeom prst="rect">
              <a:avLst/>
            </a:prstGeom>
          </p:spPr>
        </p:pic>
        <p:pic>
          <p:nvPicPr>
            <p:cNvPr id="222" name="Picture 221"/>
            <p:cNvPicPr>
              <a:picLocks noChangeAspect="1"/>
            </p:cNvPicPr>
            <p:nvPr/>
          </p:nvPicPr>
          <p:blipFill>
            <a:blip r:embed="rId11"/>
            <a:stretch>
              <a:fillRect/>
            </a:stretch>
          </p:blipFill>
          <p:spPr>
            <a:xfrm>
              <a:off x="5621022" y="6162747"/>
              <a:ext cx="580389" cy="398348"/>
            </a:xfrm>
            <a:prstGeom prst="rect">
              <a:avLst/>
            </a:prstGeom>
          </p:spPr>
        </p:pic>
        <p:sp>
          <p:nvSpPr>
            <p:cNvPr id="231" name="TextBox 230"/>
            <p:cNvSpPr txBox="1"/>
            <p:nvPr/>
          </p:nvSpPr>
          <p:spPr>
            <a:xfrm>
              <a:off x="5720193" y="6037630"/>
              <a:ext cx="184731" cy="246221"/>
            </a:xfrm>
            <a:prstGeom prst="rect">
              <a:avLst/>
            </a:prstGeom>
            <a:noFill/>
          </p:spPr>
          <p:txBody>
            <a:bodyPr wrap="none" rtlCol="0">
              <a:spAutoFit/>
            </a:bodyPr>
            <a:lstStyle/>
            <a:p>
              <a:endParaRPr lang="en-US" sz="1000" dirty="0">
                <a:solidFill>
                  <a:schemeClr val="tx1"/>
                </a:solidFill>
              </a:endParaRPr>
            </a:p>
          </p:txBody>
        </p:sp>
      </p:grpSp>
      <p:cxnSp>
        <p:nvCxnSpPr>
          <p:cNvPr id="199" name="Straight Arrow Connector 198"/>
          <p:cNvCxnSpPr>
            <a:stCxn id="191" idx="2"/>
            <a:endCxn id="187" idx="1"/>
          </p:cNvCxnSpPr>
          <p:nvPr/>
        </p:nvCxnSpPr>
        <p:spPr bwMode="auto">
          <a:xfrm flipH="1">
            <a:off x="4376542" y="5707797"/>
            <a:ext cx="2123701" cy="455755"/>
          </a:xfrm>
          <a:prstGeom prst="straightConnector1">
            <a:avLst/>
          </a:prstGeom>
          <a:solidFill>
            <a:srgbClr val="00B8FF"/>
          </a:solidFill>
          <a:ln w="19050" cap="flat" cmpd="sng" algn="ctr">
            <a:solidFill>
              <a:srgbClr val="00206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3" name="TextBox 222"/>
          <p:cNvSpPr txBox="1"/>
          <p:nvPr/>
        </p:nvSpPr>
        <p:spPr>
          <a:xfrm>
            <a:off x="5867400" y="5943600"/>
            <a:ext cx="1107996" cy="707886"/>
          </a:xfrm>
          <a:prstGeom prst="rect">
            <a:avLst/>
          </a:prstGeom>
          <a:noFill/>
        </p:spPr>
        <p:txBody>
          <a:bodyPr wrap="none" rtlCol="0">
            <a:spAutoFit/>
          </a:bodyPr>
          <a:lstStyle/>
          <a:p>
            <a:r>
              <a:rPr lang="en-US" sz="2000" b="1" dirty="0">
                <a:solidFill>
                  <a:schemeClr val="tx1"/>
                </a:solidFill>
                <a:latin typeface="Courier New" charset="0"/>
                <a:ea typeface="Courier New" charset="0"/>
                <a:cs typeface="Courier New" charset="0"/>
              </a:rPr>
              <a:t>Growth</a:t>
            </a:r>
          </a:p>
          <a:p>
            <a:pPr algn="ctr"/>
            <a:r>
              <a:rPr lang="en-US" sz="2000" b="1" dirty="0">
                <a:solidFill>
                  <a:schemeClr val="tx1"/>
                </a:solidFill>
                <a:latin typeface="Courier New" charset="0"/>
                <a:ea typeface="Courier New" charset="0"/>
                <a:cs typeface="Courier New" charset="0"/>
              </a:rPr>
              <a:t>Data</a:t>
            </a:r>
          </a:p>
        </p:txBody>
      </p:sp>
      <p:sp>
        <p:nvSpPr>
          <p:cNvPr id="233" name="TextBox 232"/>
          <p:cNvSpPr txBox="1"/>
          <p:nvPr/>
        </p:nvSpPr>
        <p:spPr>
          <a:xfrm>
            <a:off x="304800" y="5562600"/>
            <a:ext cx="2231765" cy="461665"/>
          </a:xfrm>
          <a:prstGeom prst="rect">
            <a:avLst/>
          </a:prstGeom>
          <a:noFill/>
        </p:spPr>
        <p:txBody>
          <a:bodyPr wrap="none" rtlCol="0">
            <a:spAutoFit/>
          </a:bodyPr>
          <a:lstStyle/>
          <a:p>
            <a:r>
              <a:rPr lang="en-US" b="1" dirty="0">
                <a:solidFill>
                  <a:schemeClr val="tx1"/>
                </a:solidFill>
                <a:latin typeface="Chalkboard SE" charset="0"/>
                <a:ea typeface="Chalkboard SE" charset="0"/>
                <a:cs typeface="Chalkboard SE" charset="0"/>
              </a:rPr>
              <a:t>Mutation</a:t>
            </a:r>
            <a:r>
              <a:rPr lang="en-US" b="1" dirty="0">
                <a:solidFill>
                  <a:schemeClr val="tx1"/>
                </a:solidFill>
                <a:latin typeface="Courier New" charset="0"/>
                <a:ea typeface="Courier New" charset="0"/>
                <a:cs typeface="Courier New" charset="0"/>
              </a:rPr>
              <a:t> </a:t>
            </a:r>
            <a:r>
              <a:rPr lang="en-US" sz="2000" b="1" dirty="0">
                <a:solidFill>
                  <a:schemeClr val="tx1"/>
                </a:solidFill>
                <a:latin typeface="Courier New" charset="0"/>
                <a:ea typeface="Courier New" charset="0"/>
                <a:cs typeface="Courier New" charset="0"/>
              </a:rPr>
              <a:t>Data</a:t>
            </a:r>
          </a:p>
        </p:txBody>
      </p:sp>
      <p:grpSp>
        <p:nvGrpSpPr>
          <p:cNvPr id="237" name="Group 236"/>
          <p:cNvGrpSpPr/>
          <p:nvPr/>
        </p:nvGrpSpPr>
        <p:grpSpPr>
          <a:xfrm>
            <a:off x="381000" y="2438400"/>
            <a:ext cx="8458200" cy="891445"/>
            <a:chOff x="381000" y="2438400"/>
            <a:chExt cx="8458200" cy="891445"/>
          </a:xfrm>
        </p:grpSpPr>
        <p:pic>
          <p:nvPicPr>
            <p:cNvPr id="6" name="Picture 5"/>
            <p:cNvPicPr>
              <a:picLocks noChangeAspect="1"/>
            </p:cNvPicPr>
            <p:nvPr/>
          </p:nvPicPr>
          <p:blipFill>
            <a:blip r:embed="rId9"/>
            <a:stretch>
              <a:fillRect/>
            </a:stretch>
          </p:blipFill>
          <p:spPr>
            <a:xfrm flipH="1">
              <a:off x="457200" y="2573699"/>
              <a:ext cx="156694" cy="622300"/>
            </a:xfrm>
            <a:prstGeom prst="rect">
              <a:avLst/>
            </a:prstGeom>
          </p:spPr>
        </p:pic>
        <p:pic>
          <p:nvPicPr>
            <p:cNvPr id="7" name="Picture 6"/>
            <p:cNvPicPr>
              <a:picLocks noChangeAspect="1"/>
            </p:cNvPicPr>
            <p:nvPr/>
          </p:nvPicPr>
          <p:blipFill>
            <a:blip r:embed="rId9"/>
            <a:stretch>
              <a:fillRect/>
            </a:stretch>
          </p:blipFill>
          <p:spPr>
            <a:xfrm flipH="1">
              <a:off x="1143000" y="2563380"/>
              <a:ext cx="156694" cy="622300"/>
            </a:xfrm>
            <a:prstGeom prst="rect">
              <a:avLst/>
            </a:prstGeom>
          </p:spPr>
        </p:pic>
        <p:grpSp>
          <p:nvGrpSpPr>
            <p:cNvPr id="13" name="Group 12"/>
            <p:cNvGrpSpPr/>
            <p:nvPr/>
          </p:nvGrpSpPr>
          <p:grpSpPr>
            <a:xfrm>
              <a:off x="685800" y="2807153"/>
              <a:ext cx="396240" cy="91440"/>
              <a:chOff x="4495800" y="5410200"/>
              <a:chExt cx="396240" cy="91440"/>
            </a:xfrm>
          </p:grpSpPr>
          <p:sp>
            <p:nvSpPr>
              <p:cNvPr id="14" name="Oval 1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5" name="Oval 1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6" name="Oval 1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65" name="Picture 64"/>
            <p:cNvPicPr>
              <a:picLocks noChangeAspect="1"/>
            </p:cNvPicPr>
            <p:nvPr/>
          </p:nvPicPr>
          <p:blipFill>
            <a:blip r:embed="rId9"/>
            <a:stretch>
              <a:fillRect/>
            </a:stretch>
          </p:blipFill>
          <p:spPr>
            <a:xfrm flipH="1">
              <a:off x="1519706" y="2573699"/>
              <a:ext cx="156694" cy="622300"/>
            </a:xfrm>
            <a:prstGeom prst="rect">
              <a:avLst/>
            </a:prstGeom>
          </p:spPr>
        </p:pic>
        <p:pic>
          <p:nvPicPr>
            <p:cNvPr id="66" name="Picture 65"/>
            <p:cNvPicPr>
              <a:picLocks noChangeAspect="1"/>
            </p:cNvPicPr>
            <p:nvPr/>
          </p:nvPicPr>
          <p:blipFill>
            <a:blip r:embed="rId9"/>
            <a:stretch>
              <a:fillRect/>
            </a:stretch>
          </p:blipFill>
          <p:spPr>
            <a:xfrm flipH="1">
              <a:off x="2205506" y="2563380"/>
              <a:ext cx="156694" cy="622300"/>
            </a:xfrm>
            <a:prstGeom prst="rect">
              <a:avLst/>
            </a:prstGeom>
          </p:spPr>
        </p:pic>
        <p:grpSp>
          <p:nvGrpSpPr>
            <p:cNvPr id="67" name="Group 66"/>
            <p:cNvGrpSpPr/>
            <p:nvPr/>
          </p:nvGrpSpPr>
          <p:grpSpPr>
            <a:xfrm>
              <a:off x="1748306" y="2807153"/>
              <a:ext cx="396240" cy="91440"/>
              <a:chOff x="4495800" y="5410200"/>
              <a:chExt cx="396240" cy="91440"/>
            </a:xfrm>
          </p:grpSpPr>
          <p:sp>
            <p:nvSpPr>
              <p:cNvPr id="68" name="Oval 6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69" name="Oval 6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0" name="Oval 6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1" name="Picture 70"/>
            <p:cNvPicPr>
              <a:picLocks noChangeAspect="1"/>
            </p:cNvPicPr>
            <p:nvPr/>
          </p:nvPicPr>
          <p:blipFill>
            <a:blip r:embed="rId9"/>
            <a:stretch>
              <a:fillRect/>
            </a:stretch>
          </p:blipFill>
          <p:spPr>
            <a:xfrm flipH="1">
              <a:off x="2590800" y="2573699"/>
              <a:ext cx="156694" cy="622300"/>
            </a:xfrm>
            <a:prstGeom prst="rect">
              <a:avLst/>
            </a:prstGeom>
          </p:spPr>
        </p:pic>
        <p:pic>
          <p:nvPicPr>
            <p:cNvPr id="72" name="Picture 71"/>
            <p:cNvPicPr>
              <a:picLocks noChangeAspect="1"/>
            </p:cNvPicPr>
            <p:nvPr/>
          </p:nvPicPr>
          <p:blipFill>
            <a:blip r:embed="rId9"/>
            <a:stretch>
              <a:fillRect/>
            </a:stretch>
          </p:blipFill>
          <p:spPr>
            <a:xfrm flipH="1">
              <a:off x="3276600" y="2563380"/>
              <a:ext cx="156694" cy="622300"/>
            </a:xfrm>
            <a:prstGeom prst="rect">
              <a:avLst/>
            </a:prstGeom>
          </p:spPr>
        </p:pic>
        <p:grpSp>
          <p:nvGrpSpPr>
            <p:cNvPr id="73" name="Group 72"/>
            <p:cNvGrpSpPr/>
            <p:nvPr/>
          </p:nvGrpSpPr>
          <p:grpSpPr>
            <a:xfrm>
              <a:off x="2819400" y="2807153"/>
              <a:ext cx="396240" cy="91440"/>
              <a:chOff x="4495800" y="5410200"/>
              <a:chExt cx="396240" cy="91440"/>
            </a:xfrm>
          </p:grpSpPr>
          <p:sp>
            <p:nvSpPr>
              <p:cNvPr id="74" name="Oval 7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5" name="Oval 7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76" name="Oval 7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77" name="Picture 76"/>
            <p:cNvPicPr>
              <a:picLocks noChangeAspect="1"/>
            </p:cNvPicPr>
            <p:nvPr/>
          </p:nvPicPr>
          <p:blipFill>
            <a:blip r:embed="rId9"/>
            <a:stretch>
              <a:fillRect/>
            </a:stretch>
          </p:blipFill>
          <p:spPr>
            <a:xfrm flipH="1">
              <a:off x="3657600" y="2573699"/>
              <a:ext cx="156694" cy="622300"/>
            </a:xfrm>
            <a:prstGeom prst="rect">
              <a:avLst/>
            </a:prstGeom>
          </p:spPr>
        </p:pic>
        <p:pic>
          <p:nvPicPr>
            <p:cNvPr id="78" name="Picture 77"/>
            <p:cNvPicPr>
              <a:picLocks noChangeAspect="1"/>
            </p:cNvPicPr>
            <p:nvPr/>
          </p:nvPicPr>
          <p:blipFill>
            <a:blip r:embed="rId9"/>
            <a:stretch>
              <a:fillRect/>
            </a:stretch>
          </p:blipFill>
          <p:spPr>
            <a:xfrm flipH="1">
              <a:off x="4343400" y="2563380"/>
              <a:ext cx="156694" cy="622300"/>
            </a:xfrm>
            <a:prstGeom prst="rect">
              <a:avLst/>
            </a:prstGeom>
          </p:spPr>
        </p:pic>
        <p:grpSp>
          <p:nvGrpSpPr>
            <p:cNvPr id="79" name="Group 78"/>
            <p:cNvGrpSpPr/>
            <p:nvPr/>
          </p:nvGrpSpPr>
          <p:grpSpPr>
            <a:xfrm>
              <a:off x="3886200" y="2807153"/>
              <a:ext cx="396240" cy="91440"/>
              <a:chOff x="4495800" y="5410200"/>
              <a:chExt cx="396240" cy="91440"/>
            </a:xfrm>
          </p:grpSpPr>
          <p:sp>
            <p:nvSpPr>
              <p:cNvPr id="80" name="Oval 79"/>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1" name="Oval 80"/>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2" name="Oval 81"/>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3" name="Picture 82"/>
            <p:cNvPicPr>
              <a:picLocks noChangeAspect="1"/>
            </p:cNvPicPr>
            <p:nvPr/>
          </p:nvPicPr>
          <p:blipFill>
            <a:blip r:embed="rId9"/>
            <a:stretch>
              <a:fillRect/>
            </a:stretch>
          </p:blipFill>
          <p:spPr>
            <a:xfrm flipH="1">
              <a:off x="4720106" y="2573699"/>
              <a:ext cx="156694" cy="622300"/>
            </a:xfrm>
            <a:prstGeom prst="rect">
              <a:avLst/>
            </a:prstGeom>
          </p:spPr>
        </p:pic>
        <p:pic>
          <p:nvPicPr>
            <p:cNvPr id="84" name="Picture 83"/>
            <p:cNvPicPr>
              <a:picLocks noChangeAspect="1"/>
            </p:cNvPicPr>
            <p:nvPr/>
          </p:nvPicPr>
          <p:blipFill>
            <a:blip r:embed="rId9"/>
            <a:stretch>
              <a:fillRect/>
            </a:stretch>
          </p:blipFill>
          <p:spPr>
            <a:xfrm flipH="1">
              <a:off x="5405906" y="2563380"/>
              <a:ext cx="156694" cy="622300"/>
            </a:xfrm>
            <a:prstGeom prst="rect">
              <a:avLst/>
            </a:prstGeom>
          </p:spPr>
        </p:pic>
        <p:grpSp>
          <p:nvGrpSpPr>
            <p:cNvPr id="85" name="Group 84"/>
            <p:cNvGrpSpPr/>
            <p:nvPr/>
          </p:nvGrpSpPr>
          <p:grpSpPr>
            <a:xfrm>
              <a:off x="4948706" y="2807153"/>
              <a:ext cx="396240" cy="91440"/>
              <a:chOff x="4495800" y="5410200"/>
              <a:chExt cx="396240" cy="91440"/>
            </a:xfrm>
          </p:grpSpPr>
          <p:sp>
            <p:nvSpPr>
              <p:cNvPr id="86" name="Oval 85"/>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7" name="Oval 86"/>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88" name="Oval 87"/>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89" name="Picture 88"/>
            <p:cNvPicPr>
              <a:picLocks noChangeAspect="1"/>
            </p:cNvPicPr>
            <p:nvPr/>
          </p:nvPicPr>
          <p:blipFill>
            <a:blip r:embed="rId9"/>
            <a:stretch>
              <a:fillRect/>
            </a:stretch>
          </p:blipFill>
          <p:spPr>
            <a:xfrm flipH="1">
              <a:off x="5782612" y="2573699"/>
              <a:ext cx="156694" cy="622300"/>
            </a:xfrm>
            <a:prstGeom prst="rect">
              <a:avLst/>
            </a:prstGeom>
          </p:spPr>
        </p:pic>
        <p:pic>
          <p:nvPicPr>
            <p:cNvPr id="90" name="Picture 89"/>
            <p:cNvPicPr>
              <a:picLocks noChangeAspect="1"/>
            </p:cNvPicPr>
            <p:nvPr/>
          </p:nvPicPr>
          <p:blipFill>
            <a:blip r:embed="rId9"/>
            <a:stretch>
              <a:fillRect/>
            </a:stretch>
          </p:blipFill>
          <p:spPr>
            <a:xfrm flipH="1">
              <a:off x="6468412" y="2563380"/>
              <a:ext cx="156694" cy="622300"/>
            </a:xfrm>
            <a:prstGeom prst="rect">
              <a:avLst/>
            </a:prstGeom>
          </p:spPr>
        </p:pic>
        <p:grpSp>
          <p:nvGrpSpPr>
            <p:cNvPr id="91" name="Group 90"/>
            <p:cNvGrpSpPr/>
            <p:nvPr/>
          </p:nvGrpSpPr>
          <p:grpSpPr>
            <a:xfrm>
              <a:off x="6011212" y="2807153"/>
              <a:ext cx="396240" cy="91440"/>
              <a:chOff x="4495800" y="5410200"/>
              <a:chExt cx="396240" cy="91440"/>
            </a:xfrm>
          </p:grpSpPr>
          <p:sp>
            <p:nvSpPr>
              <p:cNvPr id="92" name="Oval 91"/>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3" name="Oval 92"/>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4" name="Oval 93"/>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95" name="Picture 94"/>
            <p:cNvPicPr>
              <a:picLocks noChangeAspect="1"/>
            </p:cNvPicPr>
            <p:nvPr/>
          </p:nvPicPr>
          <p:blipFill>
            <a:blip r:embed="rId9"/>
            <a:stretch>
              <a:fillRect/>
            </a:stretch>
          </p:blipFill>
          <p:spPr>
            <a:xfrm flipH="1">
              <a:off x="6853706" y="2573699"/>
              <a:ext cx="156694" cy="622300"/>
            </a:xfrm>
            <a:prstGeom prst="rect">
              <a:avLst/>
            </a:prstGeom>
          </p:spPr>
        </p:pic>
        <p:pic>
          <p:nvPicPr>
            <p:cNvPr id="96" name="Picture 95"/>
            <p:cNvPicPr>
              <a:picLocks noChangeAspect="1"/>
            </p:cNvPicPr>
            <p:nvPr/>
          </p:nvPicPr>
          <p:blipFill>
            <a:blip r:embed="rId9"/>
            <a:stretch>
              <a:fillRect/>
            </a:stretch>
          </p:blipFill>
          <p:spPr>
            <a:xfrm flipH="1">
              <a:off x="7539506" y="2563380"/>
              <a:ext cx="156694" cy="622300"/>
            </a:xfrm>
            <a:prstGeom prst="rect">
              <a:avLst/>
            </a:prstGeom>
          </p:spPr>
        </p:pic>
        <p:grpSp>
          <p:nvGrpSpPr>
            <p:cNvPr id="97" name="Group 96"/>
            <p:cNvGrpSpPr/>
            <p:nvPr/>
          </p:nvGrpSpPr>
          <p:grpSpPr>
            <a:xfrm>
              <a:off x="7082306" y="2807153"/>
              <a:ext cx="396240" cy="91440"/>
              <a:chOff x="4495800" y="5410200"/>
              <a:chExt cx="396240" cy="91440"/>
            </a:xfrm>
          </p:grpSpPr>
          <p:sp>
            <p:nvSpPr>
              <p:cNvPr id="98" name="Oval 97"/>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99" name="Oval 98"/>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0" name="Oval 99"/>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pic>
          <p:nvPicPr>
            <p:cNvPr id="101" name="Picture 100"/>
            <p:cNvPicPr>
              <a:picLocks noChangeAspect="1"/>
            </p:cNvPicPr>
            <p:nvPr/>
          </p:nvPicPr>
          <p:blipFill>
            <a:blip r:embed="rId9"/>
            <a:stretch>
              <a:fillRect/>
            </a:stretch>
          </p:blipFill>
          <p:spPr>
            <a:xfrm flipH="1">
              <a:off x="7920506" y="2573699"/>
              <a:ext cx="156694" cy="622300"/>
            </a:xfrm>
            <a:prstGeom prst="rect">
              <a:avLst/>
            </a:prstGeom>
          </p:spPr>
        </p:pic>
        <p:pic>
          <p:nvPicPr>
            <p:cNvPr id="102" name="Picture 101"/>
            <p:cNvPicPr>
              <a:picLocks noChangeAspect="1"/>
            </p:cNvPicPr>
            <p:nvPr/>
          </p:nvPicPr>
          <p:blipFill>
            <a:blip r:embed="rId9"/>
            <a:stretch>
              <a:fillRect/>
            </a:stretch>
          </p:blipFill>
          <p:spPr>
            <a:xfrm flipH="1">
              <a:off x="8606306" y="2563380"/>
              <a:ext cx="156694" cy="622300"/>
            </a:xfrm>
            <a:prstGeom prst="rect">
              <a:avLst/>
            </a:prstGeom>
          </p:spPr>
        </p:pic>
        <p:grpSp>
          <p:nvGrpSpPr>
            <p:cNvPr id="103" name="Group 102"/>
            <p:cNvGrpSpPr/>
            <p:nvPr/>
          </p:nvGrpSpPr>
          <p:grpSpPr>
            <a:xfrm>
              <a:off x="8149106" y="2807153"/>
              <a:ext cx="396240" cy="91440"/>
              <a:chOff x="4495800" y="5410200"/>
              <a:chExt cx="396240" cy="91440"/>
            </a:xfrm>
          </p:grpSpPr>
          <p:sp>
            <p:nvSpPr>
              <p:cNvPr id="104" name="Oval 103"/>
              <p:cNvSpPr>
                <a:spLocks noChangeAspect="1"/>
              </p:cNvSpPr>
              <p:nvPr/>
            </p:nvSpPr>
            <p:spPr bwMode="auto">
              <a:xfrm>
                <a:off x="44958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5" name="Oval 104"/>
              <p:cNvSpPr>
                <a:spLocks noChangeAspect="1"/>
              </p:cNvSpPr>
              <p:nvPr/>
            </p:nvSpPr>
            <p:spPr bwMode="auto">
              <a:xfrm>
                <a:off x="46482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106" name="Oval 105"/>
              <p:cNvSpPr>
                <a:spLocks noChangeAspect="1"/>
              </p:cNvSpPr>
              <p:nvPr/>
            </p:nvSpPr>
            <p:spPr bwMode="auto">
              <a:xfrm>
                <a:off x="4800600" y="5410200"/>
                <a:ext cx="91440" cy="9144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123" name="TextBox 122"/>
            <p:cNvSpPr txBox="1"/>
            <p:nvPr/>
          </p:nvSpPr>
          <p:spPr>
            <a:xfrm>
              <a:off x="685800" y="2868180"/>
              <a:ext cx="407484" cy="461665"/>
            </a:xfrm>
            <a:prstGeom prst="rect">
              <a:avLst/>
            </a:prstGeom>
            <a:noFill/>
          </p:spPr>
          <p:txBody>
            <a:bodyPr wrap="none" rtlCol="0">
              <a:spAutoFit/>
            </a:bodyPr>
            <a:lstStyle/>
            <a:p>
              <a:r>
                <a:rPr lang="en-US" dirty="0">
                  <a:solidFill>
                    <a:srgbClr val="0070C0"/>
                  </a:solidFill>
                </a:rPr>
                <a:t>H</a:t>
              </a:r>
            </a:p>
          </p:txBody>
        </p:sp>
        <p:sp>
          <p:nvSpPr>
            <p:cNvPr id="124" name="TextBox 123"/>
            <p:cNvSpPr txBox="1"/>
            <p:nvPr/>
          </p:nvSpPr>
          <p:spPr>
            <a:xfrm>
              <a:off x="1752600" y="2868180"/>
              <a:ext cx="407484" cy="461665"/>
            </a:xfrm>
            <a:prstGeom prst="rect">
              <a:avLst/>
            </a:prstGeom>
            <a:noFill/>
          </p:spPr>
          <p:txBody>
            <a:bodyPr wrap="none" rtlCol="0">
              <a:spAutoFit/>
            </a:bodyPr>
            <a:lstStyle/>
            <a:p>
              <a:r>
                <a:rPr lang="en-US" dirty="0">
                  <a:solidFill>
                    <a:srgbClr val="0070C0"/>
                  </a:solidFill>
                </a:rPr>
                <a:t>U</a:t>
              </a:r>
            </a:p>
          </p:txBody>
        </p:sp>
        <p:sp>
          <p:nvSpPr>
            <p:cNvPr id="125" name="TextBox 124"/>
            <p:cNvSpPr txBox="1"/>
            <p:nvPr/>
          </p:nvSpPr>
          <p:spPr>
            <a:xfrm>
              <a:off x="2819400" y="2868180"/>
              <a:ext cx="407484" cy="461665"/>
            </a:xfrm>
            <a:prstGeom prst="rect">
              <a:avLst/>
            </a:prstGeom>
            <a:noFill/>
          </p:spPr>
          <p:txBody>
            <a:bodyPr wrap="none" rtlCol="0">
              <a:spAutoFit/>
            </a:bodyPr>
            <a:lstStyle/>
            <a:p>
              <a:r>
                <a:rPr lang="en-US" dirty="0">
                  <a:solidFill>
                    <a:srgbClr val="0070C0"/>
                  </a:solidFill>
                </a:rPr>
                <a:t>H</a:t>
              </a:r>
            </a:p>
          </p:txBody>
        </p:sp>
        <p:sp>
          <p:nvSpPr>
            <p:cNvPr id="126" name="TextBox 125"/>
            <p:cNvSpPr txBox="1"/>
            <p:nvPr/>
          </p:nvSpPr>
          <p:spPr>
            <a:xfrm>
              <a:off x="3886200" y="2868180"/>
              <a:ext cx="407484" cy="461665"/>
            </a:xfrm>
            <a:prstGeom prst="rect">
              <a:avLst/>
            </a:prstGeom>
            <a:noFill/>
          </p:spPr>
          <p:txBody>
            <a:bodyPr wrap="none" rtlCol="0">
              <a:spAutoFit/>
            </a:bodyPr>
            <a:lstStyle/>
            <a:p>
              <a:r>
                <a:rPr lang="en-US" dirty="0">
                  <a:solidFill>
                    <a:srgbClr val="0070C0"/>
                  </a:solidFill>
                </a:rPr>
                <a:t>U</a:t>
              </a:r>
            </a:p>
          </p:txBody>
        </p:sp>
        <p:sp>
          <p:nvSpPr>
            <p:cNvPr id="127" name="TextBox 126"/>
            <p:cNvSpPr txBox="1"/>
            <p:nvPr/>
          </p:nvSpPr>
          <p:spPr>
            <a:xfrm>
              <a:off x="5002716" y="2868180"/>
              <a:ext cx="407484" cy="461665"/>
            </a:xfrm>
            <a:prstGeom prst="rect">
              <a:avLst/>
            </a:prstGeom>
            <a:noFill/>
          </p:spPr>
          <p:txBody>
            <a:bodyPr wrap="none" rtlCol="0">
              <a:spAutoFit/>
            </a:bodyPr>
            <a:lstStyle/>
            <a:p>
              <a:r>
                <a:rPr lang="en-US" dirty="0">
                  <a:solidFill>
                    <a:srgbClr val="0070C0"/>
                  </a:solidFill>
                </a:rPr>
                <a:t>H</a:t>
              </a:r>
            </a:p>
          </p:txBody>
        </p:sp>
        <p:sp>
          <p:nvSpPr>
            <p:cNvPr id="128" name="TextBox 127"/>
            <p:cNvSpPr txBox="1"/>
            <p:nvPr/>
          </p:nvSpPr>
          <p:spPr>
            <a:xfrm>
              <a:off x="6069516" y="2868180"/>
              <a:ext cx="407484" cy="461665"/>
            </a:xfrm>
            <a:prstGeom prst="rect">
              <a:avLst/>
            </a:prstGeom>
            <a:noFill/>
          </p:spPr>
          <p:txBody>
            <a:bodyPr wrap="none" rtlCol="0">
              <a:spAutoFit/>
            </a:bodyPr>
            <a:lstStyle/>
            <a:p>
              <a:r>
                <a:rPr lang="en-US" dirty="0">
                  <a:solidFill>
                    <a:srgbClr val="0070C0"/>
                  </a:solidFill>
                </a:rPr>
                <a:t>U</a:t>
              </a:r>
            </a:p>
          </p:txBody>
        </p:sp>
        <p:sp>
          <p:nvSpPr>
            <p:cNvPr id="129" name="TextBox 128"/>
            <p:cNvSpPr txBox="1"/>
            <p:nvPr/>
          </p:nvSpPr>
          <p:spPr>
            <a:xfrm>
              <a:off x="7136316" y="2868180"/>
              <a:ext cx="407484" cy="461665"/>
            </a:xfrm>
            <a:prstGeom prst="rect">
              <a:avLst/>
            </a:prstGeom>
            <a:noFill/>
          </p:spPr>
          <p:txBody>
            <a:bodyPr wrap="none" rtlCol="0">
              <a:spAutoFit/>
            </a:bodyPr>
            <a:lstStyle/>
            <a:p>
              <a:r>
                <a:rPr lang="en-US" dirty="0">
                  <a:solidFill>
                    <a:srgbClr val="0070C0"/>
                  </a:solidFill>
                </a:rPr>
                <a:t>H</a:t>
              </a:r>
            </a:p>
          </p:txBody>
        </p:sp>
        <p:sp>
          <p:nvSpPr>
            <p:cNvPr id="130" name="TextBox 129"/>
            <p:cNvSpPr txBox="1"/>
            <p:nvPr/>
          </p:nvSpPr>
          <p:spPr>
            <a:xfrm>
              <a:off x="8203116" y="2868180"/>
              <a:ext cx="407484" cy="461665"/>
            </a:xfrm>
            <a:prstGeom prst="rect">
              <a:avLst/>
            </a:prstGeom>
            <a:noFill/>
          </p:spPr>
          <p:txBody>
            <a:bodyPr wrap="none" rtlCol="0">
              <a:spAutoFit/>
            </a:bodyPr>
            <a:lstStyle/>
            <a:p>
              <a:r>
                <a:rPr lang="en-US" dirty="0">
                  <a:solidFill>
                    <a:srgbClr val="0070C0"/>
                  </a:solidFill>
                </a:rPr>
                <a:t>U</a:t>
              </a:r>
            </a:p>
          </p:txBody>
        </p:sp>
        <p:sp>
          <p:nvSpPr>
            <p:cNvPr id="236" name="Rectangle 235"/>
            <p:cNvSpPr/>
            <p:nvPr/>
          </p:nvSpPr>
          <p:spPr bwMode="auto">
            <a:xfrm>
              <a:off x="381000" y="2438400"/>
              <a:ext cx="8458200" cy="891445"/>
            </a:xfrm>
            <a:prstGeom prst="rect">
              <a:avLst/>
            </a:prstGeom>
            <a:solidFill>
              <a:srgbClr val="00B8FF">
                <a:alpha val="24000"/>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grpSp>
      <p:sp>
        <p:nvSpPr>
          <p:cNvPr id="240" name="Down Arrow 239"/>
          <p:cNvSpPr/>
          <p:nvPr/>
        </p:nvSpPr>
        <p:spPr bwMode="auto">
          <a:xfrm>
            <a:off x="2590800" y="1967953"/>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1" name="Down Arrow 240"/>
          <p:cNvSpPr/>
          <p:nvPr/>
        </p:nvSpPr>
        <p:spPr bwMode="auto">
          <a:xfrm>
            <a:off x="2971800" y="1981200"/>
            <a:ext cx="152400" cy="318047"/>
          </a:xfrm>
          <a:prstGeom prst="downArrow">
            <a:avLst/>
          </a:prstGeom>
          <a:pattFill prst="smGrid">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2" name="Down Arrow 241"/>
          <p:cNvSpPr/>
          <p:nvPr/>
        </p:nvSpPr>
        <p:spPr bwMode="auto">
          <a:xfrm>
            <a:off x="5105400" y="1981200"/>
            <a:ext cx="152400" cy="318047"/>
          </a:xfrm>
          <a:prstGeom prst="down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3" name="Down Arrow 242"/>
          <p:cNvSpPr/>
          <p:nvPr/>
        </p:nvSpPr>
        <p:spPr bwMode="auto">
          <a:xfrm>
            <a:off x="4724400" y="1994447"/>
            <a:ext cx="152400" cy="318047"/>
          </a:xfrm>
          <a:prstGeom prst="downArrow">
            <a:avLst/>
          </a:prstGeom>
          <a:pattFill prst="sphere">
            <a:fgClr>
              <a:srgbClr val="00B8FF"/>
            </a:fgClr>
            <a:bgClr>
              <a:schemeClr val="bg1"/>
            </a:bgClr>
          </a:patt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Arial" charset="0"/>
              <a:ea typeface="ＭＳ Ｐゴシック" charset="0"/>
              <a:cs typeface="ＭＳ Ｐゴシック" charset="0"/>
            </a:endParaRPr>
          </a:p>
        </p:txBody>
      </p:sp>
      <p:sp>
        <p:nvSpPr>
          <p:cNvPr id="244" name="TextBox 243"/>
          <p:cNvSpPr txBox="1"/>
          <p:nvPr/>
        </p:nvSpPr>
        <p:spPr>
          <a:xfrm>
            <a:off x="3419120" y="1962090"/>
            <a:ext cx="1152880" cy="400110"/>
          </a:xfrm>
          <a:prstGeom prst="rect">
            <a:avLst/>
          </a:prstGeom>
          <a:pattFill prst="sphere">
            <a:fgClr>
              <a:srgbClr val="FFFFFF"/>
            </a:fgClr>
            <a:bgClr>
              <a:srgbClr val="00B0F0"/>
            </a:bgClr>
          </a:pattFill>
        </p:spPr>
        <p:txBody>
          <a:bodyPr wrap="none" rtlCol="0">
            <a:spAutoFit/>
          </a:bodyPr>
          <a:lstStyle/>
          <a:p>
            <a:r>
              <a:rPr lang="en-US" sz="2000" dirty="0">
                <a:solidFill>
                  <a:schemeClr val="tx1"/>
                </a:solidFill>
              </a:rPr>
              <a:t>resistant</a:t>
            </a:r>
          </a:p>
        </p:txBody>
      </p:sp>
      <p:sp>
        <p:nvSpPr>
          <p:cNvPr id="245" name="TextBox 244"/>
          <p:cNvSpPr txBox="1"/>
          <p:nvPr/>
        </p:nvSpPr>
        <p:spPr>
          <a:xfrm>
            <a:off x="533400" y="188589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6" name="TextBox 245"/>
          <p:cNvSpPr txBox="1"/>
          <p:nvPr/>
        </p:nvSpPr>
        <p:spPr>
          <a:xfrm>
            <a:off x="5693963" y="1905000"/>
            <a:ext cx="1579278" cy="400110"/>
          </a:xfrm>
          <a:prstGeom prst="rect">
            <a:avLst/>
          </a:prstGeom>
          <a:solidFill>
            <a:srgbClr val="00B0F0"/>
          </a:solidFill>
        </p:spPr>
        <p:txBody>
          <a:bodyPr wrap="none" rtlCol="0">
            <a:spAutoFit/>
          </a:bodyPr>
          <a:lstStyle/>
          <a:p>
            <a:r>
              <a:rPr lang="en-US" sz="2000" dirty="0">
                <a:solidFill>
                  <a:schemeClr val="tx1"/>
                </a:solidFill>
              </a:rPr>
              <a:t>not resistant</a:t>
            </a:r>
          </a:p>
        </p:txBody>
      </p:sp>
      <p:sp>
        <p:nvSpPr>
          <p:cNvPr id="247" name="TextBox 246"/>
          <p:cNvSpPr txBox="1"/>
          <p:nvPr/>
        </p:nvSpPr>
        <p:spPr>
          <a:xfrm>
            <a:off x="6205628" y="1428381"/>
            <a:ext cx="2938372" cy="369332"/>
          </a:xfrm>
          <a:prstGeom prst="rect">
            <a:avLst/>
          </a:prstGeom>
          <a:noFill/>
        </p:spPr>
        <p:txBody>
          <a:bodyPr wrap="square" rtlCol="0">
            <a:spAutoFit/>
          </a:bodyPr>
          <a:lstStyle/>
          <a:p>
            <a:r>
              <a:rPr lang="en-US" b="1" dirty="0">
                <a:solidFill>
                  <a:schemeClr val="tx1"/>
                </a:solidFill>
                <a:latin typeface="Chalkboard SE" charset="0"/>
                <a:ea typeface="Chalkboard SE" charset="0"/>
                <a:cs typeface="Chalkboard SE" charset="0"/>
              </a:rPr>
              <a:t>Line = {H,U} X {R,E,S,A</a:t>
            </a:r>
            <a:r>
              <a:rPr lang="en-US" dirty="0">
                <a:solidFill>
                  <a:schemeClr val="tx1"/>
                </a:solidFill>
                <a:latin typeface="Chalkboard SE" charset="0"/>
                <a:ea typeface="Chalkboard SE" charset="0"/>
                <a:cs typeface="Chalkboard SE" charset="0"/>
              </a:rPr>
              <a:t>}</a:t>
            </a:r>
          </a:p>
        </p:txBody>
      </p:sp>
      <p:sp>
        <p:nvSpPr>
          <p:cNvPr id="248" name="TextBox 247"/>
          <p:cNvSpPr txBox="1"/>
          <p:nvPr/>
        </p:nvSpPr>
        <p:spPr>
          <a:xfrm>
            <a:off x="6423346" y="1047690"/>
            <a:ext cx="2415854" cy="400110"/>
          </a:xfrm>
          <a:prstGeom prst="rect">
            <a:avLst/>
          </a:prstGeom>
          <a:noFill/>
        </p:spPr>
        <p:txBody>
          <a:bodyPr wrap="none" rtlCol="0">
            <a:spAutoFit/>
          </a:bodyPr>
          <a:lstStyle/>
          <a:p>
            <a:r>
              <a:rPr lang="en-US" sz="2000" dirty="0">
                <a:solidFill>
                  <a:schemeClr val="tx1"/>
                </a:solidFill>
                <a:latin typeface="+mn-lt"/>
                <a:ea typeface="Courier New" charset="0"/>
                <a:cs typeface="Courier New" charset="0"/>
              </a:rPr>
              <a:t>Resistance = {R,E,S,A}</a:t>
            </a:r>
          </a:p>
        </p:txBody>
      </p:sp>
      <p:sp>
        <p:nvSpPr>
          <p:cNvPr id="8" name="Slide Number Placeholder 7"/>
          <p:cNvSpPr>
            <a:spLocks noGrp="1"/>
          </p:cNvSpPr>
          <p:nvPr>
            <p:ph type="sldNum" sz="quarter" idx="11"/>
          </p:nvPr>
        </p:nvSpPr>
        <p:spPr>
          <a:xfrm>
            <a:off x="7765280" y="6324600"/>
            <a:ext cx="388120" cy="365125"/>
          </a:xfrm>
        </p:spPr>
        <p:txBody>
          <a:bodyPr/>
          <a:lstStyle/>
          <a:p>
            <a:pPr>
              <a:defRPr/>
            </a:pPr>
            <a:fld id="{2E4304A7-0FB2-4094-BC1E-DB17183AD0C1}" type="slidenum">
              <a:rPr lang="en-US" altLang="x-none" smtClean="0"/>
              <a:pPr>
                <a:defRPr/>
              </a:pPr>
              <a:t>6</a:t>
            </a:fld>
            <a:endParaRPr lang="en-US" altLang="x-none" dirty="0"/>
          </a:p>
        </p:txBody>
      </p:sp>
      <p:pic>
        <p:nvPicPr>
          <p:cNvPr id="9" name="Picture 8"/>
          <p:cNvPicPr>
            <a:picLocks noChangeAspect="1"/>
          </p:cNvPicPr>
          <p:nvPr/>
        </p:nvPicPr>
        <p:blipFill>
          <a:blip r:embed="rId12"/>
          <a:stretch>
            <a:fillRect/>
          </a:stretch>
        </p:blipFill>
        <p:spPr>
          <a:xfrm>
            <a:off x="457200" y="3179182"/>
            <a:ext cx="8065956" cy="576716"/>
          </a:xfrm>
          <a:prstGeom prst="rect">
            <a:avLst/>
          </a:prstGeom>
        </p:spPr>
      </p:pic>
      <p:sp>
        <p:nvSpPr>
          <p:cNvPr id="135" name="TextBox 134"/>
          <p:cNvSpPr txBox="1"/>
          <p:nvPr/>
        </p:nvSpPr>
        <p:spPr>
          <a:xfrm>
            <a:off x="3688140" y="3669268"/>
            <a:ext cx="1569660" cy="369332"/>
          </a:xfrm>
          <a:prstGeom prst="rect">
            <a:avLst/>
          </a:prstGeom>
          <a:noFill/>
        </p:spPr>
        <p:txBody>
          <a:bodyPr wrap="none" rtlCol="0">
            <a:spAutoFit/>
          </a:bodyPr>
          <a:lstStyle/>
          <a:p>
            <a:r>
              <a:rPr lang="en-US" dirty="0">
                <a:solidFill>
                  <a:schemeClr val="tx1"/>
                </a:solidFill>
              </a:rPr>
              <a:t>Line Replicas</a:t>
            </a:r>
          </a:p>
        </p:txBody>
      </p:sp>
      <p:sp>
        <p:nvSpPr>
          <p:cNvPr id="10" name="Down Arrow 9"/>
          <p:cNvSpPr/>
          <p:nvPr/>
        </p:nvSpPr>
        <p:spPr>
          <a:xfrm>
            <a:off x="4267200" y="4038600"/>
            <a:ext cx="129789" cy="3813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343400" y="4050268"/>
            <a:ext cx="2031325" cy="369332"/>
          </a:xfrm>
          <a:prstGeom prst="rect">
            <a:avLst/>
          </a:prstGeom>
          <a:noFill/>
        </p:spPr>
        <p:txBody>
          <a:bodyPr wrap="none" rtlCol="0">
            <a:spAutoFit/>
          </a:bodyPr>
          <a:lstStyle/>
          <a:p>
            <a:r>
              <a:rPr lang="en-US" dirty="0"/>
              <a:t>1,000 generations</a:t>
            </a:r>
          </a:p>
        </p:txBody>
      </p:sp>
    </p:spTree>
    <p:extLst>
      <p:ext uri="{BB962C8B-B14F-4D97-AF65-F5344CB8AC3E}">
        <p14:creationId xmlns:p14="http://schemas.microsoft.com/office/powerpoint/2010/main" val="5638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9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51" grpId="0"/>
      <p:bldP spid="188" grpId="0"/>
      <p:bldP spid="191" grpId="0"/>
      <p:bldP spid="200" grpId="0" animBg="1"/>
      <p:bldP spid="205" grpId="0" animBg="1"/>
      <p:bldP spid="211" grpId="0" animBg="1"/>
      <p:bldP spid="220" grpId="0"/>
      <p:bldP spid="223" grpId="0"/>
      <p:bldP spid="233" grpId="0"/>
      <p:bldP spid="240" grpId="0" animBg="1"/>
      <p:bldP spid="241" grpId="0" animBg="1"/>
      <p:bldP spid="242" grpId="0" animBg="1"/>
      <p:bldP spid="243" grpId="0" animBg="1"/>
      <p:bldP spid="244" grpId="0" animBg="1"/>
      <p:bldP spid="245" grpId="0" animBg="1"/>
      <p:bldP spid="246" grpId="0" animBg="1"/>
      <p:bldP spid="247" grpId="0"/>
      <p:bldP spid="248" grpId="0"/>
      <p:bldP spid="135"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C3BA-7BB1-BF45-8765-916C683DD08B}"/>
              </a:ext>
            </a:extLst>
          </p:cNvPr>
          <p:cNvSpPr>
            <a:spLocks noGrp="1"/>
          </p:cNvSpPr>
          <p:nvPr>
            <p:ph type="title"/>
          </p:nvPr>
        </p:nvSpPr>
        <p:spPr/>
        <p:txBody>
          <a:bodyPr/>
          <a:lstStyle/>
          <a:p>
            <a:r>
              <a:rPr lang="en-US" dirty="0"/>
              <a:t>Growth Rate and Yield</a:t>
            </a:r>
          </a:p>
        </p:txBody>
      </p:sp>
      <p:sp>
        <p:nvSpPr>
          <p:cNvPr id="4" name="Content Placeholder 3">
            <a:extLst>
              <a:ext uri="{FF2B5EF4-FFF2-40B4-BE49-F238E27FC236}">
                <a16:creationId xmlns:a16="http://schemas.microsoft.com/office/drawing/2014/main" id="{E3F88929-1389-FD45-80AE-FED36E62431F}"/>
              </a:ext>
            </a:extLst>
          </p:cNvPr>
          <p:cNvSpPr>
            <a:spLocks noGrp="1"/>
          </p:cNvSpPr>
          <p:nvPr>
            <p:ph idx="1"/>
          </p:nvPr>
        </p:nvSpPr>
        <p:spPr>
          <a:xfrm>
            <a:off x="457200" y="4876800"/>
            <a:ext cx="8229600" cy="1066800"/>
          </a:xfrm>
        </p:spPr>
        <p:txBody>
          <a:bodyPr/>
          <a:lstStyle/>
          <a:p>
            <a:r>
              <a:rPr lang="en-US" dirty="0"/>
              <a:t>Rate is slope of exponential growth</a:t>
            </a:r>
          </a:p>
          <a:p>
            <a:r>
              <a:rPr lang="en-US" dirty="0"/>
              <a:t>Yield is plateau</a:t>
            </a:r>
          </a:p>
        </p:txBody>
      </p:sp>
      <p:sp>
        <p:nvSpPr>
          <p:cNvPr id="3" name="Slide Number Placeholder 2">
            <a:extLst>
              <a:ext uri="{FF2B5EF4-FFF2-40B4-BE49-F238E27FC236}">
                <a16:creationId xmlns:a16="http://schemas.microsoft.com/office/drawing/2014/main" id="{BF4F512B-8A62-1648-A9F0-33439EC706C6}"/>
              </a:ext>
            </a:extLst>
          </p:cNvPr>
          <p:cNvSpPr>
            <a:spLocks noGrp="1"/>
          </p:cNvSpPr>
          <p:nvPr>
            <p:ph type="sldNum" sz="quarter" idx="11"/>
          </p:nvPr>
        </p:nvSpPr>
        <p:spPr/>
        <p:txBody>
          <a:bodyPr/>
          <a:lstStyle/>
          <a:p>
            <a:pPr>
              <a:defRPr/>
            </a:pPr>
            <a:fld id="{2E4304A7-0FB2-4094-BC1E-DB17183AD0C1}" type="slidenum">
              <a:rPr lang="en-US" altLang="x-none" smtClean="0"/>
              <a:pPr>
                <a:defRPr/>
              </a:pPr>
              <a:t>7</a:t>
            </a:fld>
            <a:endParaRPr lang="en-US" altLang="x-none"/>
          </a:p>
        </p:txBody>
      </p:sp>
      <p:pic>
        <p:nvPicPr>
          <p:cNvPr id="6" name="Picture 5" descr="A close up of a map&#13;&#10;&#13;&#10;Description automatically generated">
            <a:extLst>
              <a:ext uri="{FF2B5EF4-FFF2-40B4-BE49-F238E27FC236}">
                <a16:creationId xmlns:a16="http://schemas.microsoft.com/office/drawing/2014/main" id="{F61653F3-1A5A-F642-A3C7-10C57A54A0C1}"/>
              </a:ext>
            </a:extLst>
          </p:cNvPr>
          <p:cNvPicPr>
            <a:picLocks noChangeAspect="1"/>
          </p:cNvPicPr>
          <p:nvPr/>
        </p:nvPicPr>
        <p:blipFill>
          <a:blip r:embed="rId2"/>
          <a:stretch>
            <a:fillRect/>
          </a:stretch>
        </p:blipFill>
        <p:spPr>
          <a:xfrm>
            <a:off x="1142999" y="1100620"/>
            <a:ext cx="5729001" cy="3699980"/>
          </a:xfrm>
          <a:prstGeom prst="rect">
            <a:avLst/>
          </a:prstGeom>
        </p:spPr>
      </p:pic>
    </p:spTree>
    <p:extLst>
      <p:ext uri="{BB962C8B-B14F-4D97-AF65-F5344CB8AC3E}">
        <p14:creationId xmlns:p14="http://schemas.microsoft.com/office/powerpoint/2010/main" val="2154433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9" y="609600"/>
            <a:ext cx="8546581" cy="1570326"/>
          </a:xfrm>
          <a:prstGeom prst="rect">
            <a:avLst/>
          </a:prstGeom>
        </p:spPr>
      </p:pic>
      <p:sp>
        <p:nvSpPr>
          <p:cNvPr id="17" name="TextBox 16"/>
          <p:cNvSpPr txBox="1"/>
          <p:nvPr/>
        </p:nvSpPr>
        <p:spPr>
          <a:xfrm>
            <a:off x="2296633" y="609601"/>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mmp_mutations.xlsx</a:t>
            </a:r>
            <a:endParaRPr lang="en-US" b="1" dirty="0">
              <a:latin typeface="Courier New" charset="0"/>
              <a:ea typeface="Courier New" charset="0"/>
              <a:cs typeface="Courier New" charset="0"/>
            </a:endParaRPr>
          </a:p>
        </p:txBody>
      </p:sp>
      <p:sp>
        <p:nvSpPr>
          <p:cNvPr id="4" name="Slide Number Placeholder 3"/>
          <p:cNvSpPr>
            <a:spLocks noGrp="1"/>
          </p:cNvSpPr>
          <p:nvPr>
            <p:ph type="sldNum" sz="quarter" idx="11"/>
          </p:nvPr>
        </p:nvSpPr>
        <p:spPr>
          <a:xfrm>
            <a:off x="6400800" y="6553201"/>
            <a:ext cx="1609725" cy="365125"/>
          </a:xfrm>
        </p:spPr>
        <p:txBody>
          <a:bodyPr/>
          <a:lstStyle/>
          <a:p>
            <a:pPr>
              <a:defRPr/>
            </a:pPr>
            <a:fld id="{3EF4E9CC-9D91-476E-91FD-5BEEC1642931}" type="slidenum">
              <a:rPr lang="en-US" altLang="x-none" smtClean="0"/>
              <a:pPr>
                <a:defRPr/>
              </a:pPr>
              <a:t>8</a:t>
            </a:fld>
            <a:endParaRPr lang="en-US" altLang="x-none"/>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96" y="1023804"/>
            <a:ext cx="8317981" cy="358634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4224" y="1721431"/>
            <a:ext cx="2628362" cy="2928746"/>
          </a:xfrm>
          <a:prstGeom prst="rect">
            <a:avLst/>
          </a:prstGeom>
        </p:spPr>
      </p:pic>
      <p:sp>
        <p:nvSpPr>
          <p:cNvPr id="18" name="TextBox 17"/>
          <p:cNvSpPr txBox="1"/>
          <p:nvPr/>
        </p:nvSpPr>
        <p:spPr>
          <a:xfrm>
            <a:off x="2286000" y="1269892"/>
            <a:ext cx="2666114"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dvh_mutations.xlsx</a:t>
            </a:r>
            <a:endParaRPr lang="en-US" b="1" dirty="0">
              <a:latin typeface="Courier New" charset="0"/>
              <a:ea typeface="Courier New" charset="0"/>
              <a:cs typeface="Courier New" charset="0"/>
            </a:endParaRPr>
          </a:p>
        </p:txBody>
      </p:sp>
      <p:sp>
        <p:nvSpPr>
          <p:cNvPr id="20" name="Oval 19"/>
          <p:cNvSpPr/>
          <p:nvPr/>
        </p:nvSpPr>
        <p:spPr>
          <a:xfrm>
            <a:off x="6019800" y="1160985"/>
            <a:ext cx="1524000"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9"/>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2895600" y="1712604"/>
            <a:ext cx="2336800" cy="2946400"/>
          </a:xfrm>
          <a:prstGeom prst="rect">
            <a:avLst/>
          </a:prstGeom>
        </p:spPr>
      </p:pic>
      <p:sp>
        <p:nvSpPr>
          <p:cNvPr id="21" name="Oval 20"/>
          <p:cNvSpPr/>
          <p:nvPr/>
        </p:nvSpPr>
        <p:spPr>
          <a:xfrm>
            <a:off x="6158023" y="4050267"/>
            <a:ext cx="2757377" cy="36933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91733" y="4724401"/>
            <a:ext cx="6866637" cy="2067341"/>
            <a:chOff x="296162" y="4448813"/>
            <a:chExt cx="6866637" cy="2067341"/>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162" y="4448813"/>
              <a:ext cx="6866637" cy="1900514"/>
            </a:xfrm>
            <a:prstGeom prst="rect">
              <a:avLst/>
            </a:prstGeom>
          </p:spPr>
        </p:pic>
        <p:sp>
          <p:nvSpPr>
            <p:cNvPr id="24" name="Rectangle 23"/>
            <p:cNvSpPr/>
            <p:nvPr/>
          </p:nvSpPr>
          <p:spPr>
            <a:xfrm>
              <a:off x="4800599" y="4448813"/>
              <a:ext cx="2362199" cy="2067341"/>
            </a:xfrm>
            <a:prstGeom prst="rect">
              <a:avLst/>
            </a:prstGeom>
            <a:solidFill>
              <a:schemeClr val="bg1"/>
            </a:solid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Oval 21"/>
          <p:cNvSpPr/>
          <p:nvPr/>
        </p:nvSpPr>
        <p:spPr>
          <a:xfrm>
            <a:off x="168944" y="6151525"/>
            <a:ext cx="4925604" cy="517524"/>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762000" y="5515322"/>
            <a:ext cx="2390398"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growth_data.xlsx</a:t>
            </a:r>
            <a:endParaRPr lang="en-US" b="1" dirty="0">
              <a:latin typeface="Courier New" charset="0"/>
              <a:ea typeface="Courier New" charset="0"/>
              <a:cs typeface="Courier New" charset="0"/>
            </a:endParaRPr>
          </a:p>
        </p:txBody>
      </p:sp>
      <p:sp>
        <p:nvSpPr>
          <p:cNvPr id="27" name="TextBox 26"/>
          <p:cNvSpPr txBox="1"/>
          <p:nvPr/>
        </p:nvSpPr>
        <p:spPr>
          <a:xfrm>
            <a:off x="838200" y="284057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names_colonal_isolates_mmp.txt</a:t>
            </a:r>
            <a:endParaRPr lang="en-US" b="1" dirty="0">
              <a:latin typeface="Courier New" charset="0"/>
              <a:ea typeface="Courier New" charset="0"/>
              <a:cs typeface="Courier New" charset="0"/>
            </a:endParaRPr>
          </a:p>
        </p:txBody>
      </p:sp>
      <p:sp>
        <p:nvSpPr>
          <p:cNvPr id="28" name="TextBox 27"/>
          <p:cNvSpPr txBox="1"/>
          <p:nvPr/>
        </p:nvSpPr>
        <p:spPr>
          <a:xfrm>
            <a:off x="4594987" y="2362201"/>
            <a:ext cx="4320413" cy="369332"/>
          </a:xfrm>
          <a:prstGeom prst="rect">
            <a:avLst/>
          </a:prstGeom>
          <a:solidFill>
            <a:schemeClr val="bg1">
              <a:lumMod val="95000"/>
            </a:schemeClr>
          </a:solidFill>
        </p:spPr>
        <p:txBody>
          <a:bodyPr wrap="none" rtlCol="0">
            <a:spAutoFit/>
          </a:bodyPr>
          <a:lstStyle/>
          <a:p>
            <a:r>
              <a:rPr lang="en-US" b="1" dirty="0" err="1">
                <a:latin typeface="Courier New" charset="0"/>
                <a:ea typeface="Courier New" charset="0"/>
                <a:cs typeface="Courier New" charset="0"/>
              </a:rPr>
              <a:t>names_colonal_isolates_dvh.txt</a:t>
            </a:r>
            <a:endParaRPr lang="en-US" b="1" dirty="0">
              <a:latin typeface="Courier New" charset="0"/>
              <a:ea typeface="Courier New" charset="0"/>
              <a:cs typeface="Courier New" charset="0"/>
            </a:endParaRPr>
          </a:p>
        </p:txBody>
      </p:sp>
      <p:cxnSp>
        <p:nvCxnSpPr>
          <p:cNvPr id="30" name="Straight Arrow Connector 29"/>
          <p:cNvCxnSpPr>
            <a:stCxn id="20" idx="4"/>
          </p:cNvCxnSpPr>
          <p:nvPr/>
        </p:nvCxnSpPr>
        <p:spPr>
          <a:xfrm>
            <a:off x="6781800" y="1530319"/>
            <a:ext cx="838200" cy="2519948"/>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4"/>
          </p:cNvCxnSpPr>
          <p:nvPr/>
        </p:nvCxnSpPr>
        <p:spPr>
          <a:xfrm flipH="1">
            <a:off x="2631746" y="4419601"/>
            <a:ext cx="4904966" cy="173192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58000" y="4957487"/>
            <a:ext cx="2004586" cy="1200329"/>
          </a:xfrm>
          <a:prstGeom prst="rect">
            <a:avLst/>
          </a:prstGeom>
          <a:solidFill>
            <a:schemeClr val="bg1">
              <a:lumMod val="95000"/>
            </a:schemeClr>
          </a:solidFill>
        </p:spPr>
        <p:txBody>
          <a:bodyPr wrap="square" rtlCol="0">
            <a:spAutoFit/>
          </a:bodyPr>
          <a:lstStyle/>
          <a:p>
            <a:r>
              <a:rPr lang="en-US" sz="2400" dirty="0">
                <a:solidFill>
                  <a:srgbClr val="FF0000"/>
                </a:solidFill>
              </a:rPr>
              <a:t>Complex</a:t>
            </a:r>
          </a:p>
          <a:p>
            <a:r>
              <a:rPr lang="en-US" sz="2400" dirty="0">
                <a:solidFill>
                  <a:srgbClr val="FF0000"/>
                </a:solidFill>
              </a:rPr>
              <a:t>Error prone</a:t>
            </a:r>
          </a:p>
          <a:p>
            <a:r>
              <a:rPr lang="en-US" sz="2400" dirty="0">
                <a:solidFill>
                  <a:srgbClr val="FF0000"/>
                </a:solidFill>
              </a:rPr>
              <a:t>Inflexible</a:t>
            </a:r>
          </a:p>
        </p:txBody>
      </p:sp>
      <p:sp>
        <p:nvSpPr>
          <p:cNvPr id="35" name="TextBox 34"/>
          <p:cNvSpPr txBox="1"/>
          <p:nvPr/>
        </p:nvSpPr>
        <p:spPr>
          <a:xfrm>
            <a:off x="3657600" y="101025"/>
            <a:ext cx="2029723" cy="584775"/>
          </a:xfrm>
          <a:prstGeom prst="rect">
            <a:avLst/>
          </a:prstGeom>
          <a:noFill/>
        </p:spPr>
        <p:txBody>
          <a:bodyPr wrap="none" rtlCol="0">
            <a:spAutoFit/>
          </a:bodyPr>
          <a:lstStyle/>
          <a:p>
            <a:r>
              <a:rPr lang="en-US" sz="3200" b="1"/>
              <a:t>Raw Data</a:t>
            </a:r>
          </a:p>
        </p:txBody>
      </p:sp>
    </p:spTree>
    <p:extLst>
      <p:ext uri="{BB962C8B-B14F-4D97-AF65-F5344CB8AC3E}">
        <p14:creationId xmlns:p14="http://schemas.microsoft.com/office/powerpoint/2010/main" val="4133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6" grpId="0" animBg="1"/>
      <p:bldP spid="27" grpId="0" animBg="1"/>
      <p:bldP spid="2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0A213-A8CF-9C40-9586-CADA0BF1C8A5}"/>
              </a:ext>
            </a:extLst>
          </p:cNvPr>
          <p:cNvSpPr>
            <a:spLocks noGrp="1"/>
          </p:cNvSpPr>
          <p:nvPr>
            <p:ph type="title"/>
          </p:nvPr>
        </p:nvSpPr>
        <p:spPr>
          <a:xfrm>
            <a:off x="457200" y="381000"/>
            <a:ext cx="3810000" cy="669924"/>
          </a:xfrm>
        </p:spPr>
        <p:txBody>
          <a:bodyPr/>
          <a:lstStyle/>
          <a:p>
            <a:r>
              <a:rPr lang="en-US" dirty="0"/>
              <a:t>Challenges</a:t>
            </a:r>
          </a:p>
        </p:txBody>
      </p:sp>
      <p:sp>
        <p:nvSpPr>
          <p:cNvPr id="4" name="Content Placeholder 3">
            <a:extLst>
              <a:ext uri="{FF2B5EF4-FFF2-40B4-BE49-F238E27FC236}">
                <a16:creationId xmlns:a16="http://schemas.microsoft.com/office/drawing/2014/main" id="{B5A66F52-0B6A-B04B-939A-B31C0C3CA067}"/>
              </a:ext>
            </a:extLst>
          </p:cNvPr>
          <p:cNvSpPr>
            <a:spLocks noGrp="1"/>
          </p:cNvSpPr>
          <p:nvPr>
            <p:ph idx="1"/>
          </p:nvPr>
        </p:nvSpPr>
        <p:spPr/>
        <p:txBody>
          <a:bodyPr/>
          <a:lstStyle/>
          <a:p>
            <a:r>
              <a:rPr lang="en-US" dirty="0"/>
              <a:t>Difficult to navigate</a:t>
            </a:r>
          </a:p>
          <a:p>
            <a:r>
              <a:rPr lang="en-US" dirty="0"/>
              <a:t>Not easily extended</a:t>
            </a:r>
          </a:p>
          <a:p>
            <a:pPr lvl="1"/>
            <a:r>
              <a:rPr lang="en-US" dirty="0"/>
              <a:t>Augment with gene descriptions?</a:t>
            </a:r>
          </a:p>
          <a:p>
            <a:r>
              <a:rPr lang="en-US" dirty="0"/>
              <a:t>Incomplete information</a:t>
            </a:r>
          </a:p>
          <a:p>
            <a:pPr lvl="1"/>
            <a:r>
              <a:rPr lang="en-US" dirty="0"/>
              <a:t> Implied transfer times and community</a:t>
            </a:r>
          </a:p>
        </p:txBody>
      </p:sp>
      <p:sp>
        <p:nvSpPr>
          <p:cNvPr id="2" name="Slide Number Placeholder 1">
            <a:extLst>
              <a:ext uri="{FF2B5EF4-FFF2-40B4-BE49-F238E27FC236}">
                <a16:creationId xmlns:a16="http://schemas.microsoft.com/office/drawing/2014/main" id="{4ACD802E-7F43-A547-9CE5-6FEB89C7DBD2}"/>
              </a:ext>
            </a:extLst>
          </p:cNvPr>
          <p:cNvSpPr>
            <a:spLocks noGrp="1"/>
          </p:cNvSpPr>
          <p:nvPr>
            <p:ph type="sldNum" sz="quarter" idx="11"/>
          </p:nvPr>
        </p:nvSpPr>
        <p:spPr/>
        <p:txBody>
          <a:bodyPr/>
          <a:lstStyle/>
          <a:p>
            <a:pPr>
              <a:defRPr/>
            </a:pPr>
            <a:fld id="{21F96DF4-0A1C-4FFD-A010-55DAD04D9A67}" type="slidenum">
              <a:rPr lang="en-US" altLang="x-none" smtClean="0"/>
              <a:pPr>
                <a:defRPr/>
              </a:pPr>
              <a:t>9</a:t>
            </a:fld>
            <a:endParaRPr lang="en-US" altLang="x-none"/>
          </a:p>
        </p:txBody>
      </p:sp>
      <p:pic>
        <p:nvPicPr>
          <p:cNvPr id="5" name="Picture 4" descr="A close up of a map&#13;&#10;&#13;&#10;Description automatically generated">
            <a:extLst>
              <a:ext uri="{FF2B5EF4-FFF2-40B4-BE49-F238E27FC236}">
                <a16:creationId xmlns:a16="http://schemas.microsoft.com/office/drawing/2014/main" id="{936DDDCA-B347-E947-B4EE-0ABC039BB8BF}"/>
              </a:ext>
            </a:extLst>
          </p:cNvPr>
          <p:cNvPicPr>
            <a:picLocks noChangeAspect="1"/>
          </p:cNvPicPr>
          <p:nvPr/>
        </p:nvPicPr>
        <p:blipFill>
          <a:blip r:embed="rId2"/>
          <a:stretch>
            <a:fillRect/>
          </a:stretch>
        </p:blipFill>
        <p:spPr>
          <a:xfrm>
            <a:off x="6553200" y="381000"/>
            <a:ext cx="2333336" cy="1638300"/>
          </a:xfrm>
          <a:prstGeom prst="rect">
            <a:avLst/>
          </a:prstGeom>
        </p:spPr>
      </p:pic>
    </p:spTree>
    <p:extLst>
      <p:ext uri="{BB962C8B-B14F-4D97-AF65-F5344CB8AC3E}">
        <p14:creationId xmlns:p14="http://schemas.microsoft.com/office/powerpoint/2010/main" val="24298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194430</TotalTime>
  <Words>1219</Words>
  <Application>Microsoft Macintosh PowerPoint</Application>
  <PresentationFormat>On-screen Show (4:3)</PresentationFormat>
  <Paragraphs>299</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ＭＳ Ｐゴシック</vt:lpstr>
      <vt:lpstr>Arial</vt:lpstr>
      <vt:lpstr>Calibri</vt:lpstr>
      <vt:lpstr>Chalkboard SE</vt:lpstr>
      <vt:lpstr>Courier New</vt:lpstr>
      <vt:lpstr>Times New Roman</vt:lpstr>
      <vt:lpstr>Office Theme</vt:lpstr>
      <vt:lpstr>BIOE 498 / BIOE 599: Computational Systems Biology for Medical Applications  CSE 599V: Advancing Biomedical Models  Lecture 14: Data Management for BioMedical Models  </vt:lpstr>
      <vt:lpstr>Biological Data</vt:lpstr>
      <vt:lpstr>Requirements &amp; Solutions</vt:lpstr>
      <vt:lpstr>Agenda</vt:lpstr>
      <vt:lpstr>Case Study – Co-evolution of  Desulfovibrio vulgaris Hildenborough (DVH) &amp; Methanococcus maripaludis (MMP)</vt:lpstr>
      <vt:lpstr>Experiments &amp; Data Collected</vt:lpstr>
      <vt:lpstr>Growth Rate and Yield</vt:lpstr>
      <vt:lpstr>PowerPoint Presentation</vt:lpstr>
      <vt:lpstr>Challenges</vt:lpstr>
      <vt:lpstr>Exposing Hidden Information What is an Isolate?</vt:lpstr>
      <vt:lpstr>Naming Isolates (Communities)</vt:lpstr>
      <vt:lpstr>What’s Missing in the Isolate Naming? HA2.152.03.02.D.CI, HA2.152.03.*.*.CI, HA2.152.03.*.*.CI   </vt:lpstr>
      <vt:lpstr>Data Modeling I: Identify Core Concepts</vt:lpstr>
      <vt:lpstr>Data Modeling II: Identify Attributes</vt:lpstr>
      <vt:lpstr>Data Modeling IIIa: Specify Relationships</vt:lpstr>
      <vt:lpstr>Data Modeling IIIb: Relationships</vt:lpstr>
      <vt:lpstr>Data Modeling IIIc: Relationships</vt:lpstr>
      <vt:lpstr>Navigations for a Science Question</vt:lpstr>
      <vt:lpstr>Why Not Just Have a Single Table? Referred to as Denormalization</vt:lpstr>
      <vt:lpstr>Denormalizing via Joins</vt:lpstr>
      <vt:lpstr>Pandas DataFrames: a Python Table</vt:lpstr>
      <vt:lpstr>Data Manipulation I</vt:lpstr>
      <vt:lpstr>Data Manipulation II</vt:lpstr>
      <vt:lpstr>Using DataFrames With SQL</vt:lpstr>
      <vt:lpstr>sqlite3  Command Line Interactions With SQL Files</vt:lpstr>
      <vt:lpstr>sqlite3  SQL Commands</vt:lpstr>
      <vt:lpstr>In Class Exercise</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JOSEPH L. HELLERSTEIN</cp:lastModifiedBy>
  <cp:revision>3128</cp:revision>
  <cp:lastPrinted>2018-10-31T03:33:32Z</cp:lastPrinted>
  <dcterms:created xsi:type="dcterms:W3CDTF">2008-11-04T22:35:39Z</dcterms:created>
  <dcterms:modified xsi:type="dcterms:W3CDTF">2018-11-14T18:20:21Z</dcterms:modified>
</cp:coreProperties>
</file>